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06640" y="-1097280"/>
            <a:ext cx="3200400" cy="3200400"/>
          </a:xfrm>
          <a:prstGeom prst="ellipse">
            <a:avLst/>
          </a:prstGeom>
          <a:solidFill>
            <a:srgbClr val="16244C"/>
          </a:solidFill>
          <a:ln/>
        </p:spPr>
      </p:sp>
      <p:sp>
        <p:nvSpPr>
          <p:cNvPr id="3" name="Shape 1"/>
          <p:cNvSpPr/>
          <p:nvPr/>
        </p:nvSpPr>
        <p:spPr>
          <a:xfrm>
            <a:off x="-1188720" y="3291840"/>
            <a:ext cx="2926080" cy="2926080"/>
          </a:xfrm>
          <a:prstGeom prst="ellipse">
            <a:avLst/>
          </a:prstGeom>
          <a:solidFill>
            <a:srgbClr val="16244C"/>
          </a:solidFill>
          <a:ln/>
        </p:spPr>
      </p:sp>
      <p:sp>
        <p:nvSpPr>
          <p:cNvPr id="4" name="Shape 2"/>
          <p:cNvSpPr/>
          <p:nvPr/>
        </p:nvSpPr>
        <p:spPr>
          <a:xfrm>
            <a:off x="4160520" y="502920"/>
            <a:ext cx="822960" cy="8229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74490" y="716890"/>
            <a:ext cx="395021" cy="3950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40080" y="1600200"/>
            <a:ext cx="7863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UGV02 และการเชื่อมต่อกล้อง ESP32-CAM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640080" y="246888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7D6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หน่วยที่ 3  |  หุ่นยนต์รับน้ำหนักสูง  ระบบกล้องไร้สาย  และการสื่อสารขั้นสูง ESP-NOW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40080" y="4434840"/>
            <a:ext cx="7863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FC7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ครูเชาวลักษณ์ ชาวงษ์  •  โรงเรียนธัญรัตน์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ดูภาพสตรีมมิ่งผ่านเบราว์เซอร์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548640" y="1234440"/>
            <a:ext cx="8046720" cy="777240"/>
          </a:xfrm>
          <a:prstGeom prst="roundRect">
            <a:avLst>
              <a:gd name="adj" fmla="val 8235"/>
            </a:avLst>
          </a:prstGeom>
          <a:solidFill>
            <a:srgbClr val="0F1B3C"/>
          </a:solidFill>
          <a:ln/>
        </p:spPr>
      </p:sp>
      <p:sp>
        <p:nvSpPr>
          <p:cNvPr id="6" name="Text 3"/>
          <p:cNvSpPr/>
          <p:nvPr/>
        </p:nvSpPr>
        <p:spPr>
          <a:xfrm>
            <a:off x="731520" y="1234440"/>
            <a:ext cx="76809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FC7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http://192.168.1.xxx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194560"/>
            <a:ext cx="8046720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3317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513" y="2412553"/>
            <a:ext cx="149230" cy="14923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25880" y="22585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 Serial Monitor เพื่อดู IP Address ที่ ESP32-CAM ได้รับหลังเชื่อมต่อ WiFi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868680" y="28460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13" y="2926903"/>
            <a:ext cx="149230" cy="1492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25880" y="27729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พิมพ์ IP Address ลงในเบราว์เซอร์เพื่อเปิดหน้าควบคุมกล้อง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868680" y="336042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513" y="3441253"/>
            <a:ext cx="149230" cy="14923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25880" y="328726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กดปุ่ม Start Stream เพื่อดูวิดีโอสดแบบ MJPEG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868680" y="3874770"/>
            <a:ext cx="310896" cy="310896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13" y="3955603"/>
            <a:ext cx="149230" cy="14923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25880" y="3801618"/>
            <a:ext cx="7086600" cy="51435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ปรับความละเอียดภาพและคุณภาพได้จากแถบเลื่อนในหน้าเว็บ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คำสั่งควบคุมกล้องผ่าน HTTP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ส่งคำสั่งต่อท้าย URL ของกล้องเพื่อควบคุมการทำงาน</a:t>
            </a:r>
            <a:endParaRPr lang="en-US" sz="12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3017520"/>
        </p:xfrm>
        <a:graphic>
          <a:graphicData uri="http://schemas.openxmlformats.org/drawingml/2006/table">
            <a:tbl>
              <a:tblPr/>
              <a:tblGrid>
                <a:gridCol w="3108960"/>
                <a:gridCol w="2743200"/>
                <a:gridCol w="2194560"/>
              </a:tblGrid>
              <a:tr h="60350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ปลายทาง (Endpoint)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หน้าที่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ตัวอย่างค่า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/capture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ถ่ายภาพนิ่งหนึ่งภาพ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/stream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เปิดวิดีโอสตรีมต่อเนื่อง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/control?var=framesize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ปรับความละเอียดภาพ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0-13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/control?var=flash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เปิดปิดไฟแฟลช LED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 หรือ 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ติดตั้ง ESP32-CAM บน UGV02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การรวมกล้องเข้ากับระบบหุ่นยนต์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ยึดโมดูลกล้องบนโครงหุ่นยนต์หรือขาตั้งแบบ Pan-Tilt เพื่อปรับมุมมอง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จ่ายไฟจากโมดูล UPS Power ของหุ่นยนต์ผ่านวงจรแปลงไฟ 5V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เชื่อมต่อ ESP32-CAM และ ESP32 หลักในเครือข่าย WiFi เดียวกัน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ส่งภาพจากกล้องไปแสดงผลที่หน้าจอควบคุมของผู้ใช้งานแบบเรียลไทม์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oundRect">
            <a:avLst/>
          </a:prstGeom>
          <a:solidFill>
            <a:srgbClr val="0F1B3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56032"/>
            <a:ext cx="566928" cy="566928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21" y="403433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1168"/>
            <a:ext cx="7315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ปฏิบัติการที่ 6  เชื่อมต่อและสตรีมภาพจาก ESP32-CAM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149047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8" name="Text 5"/>
          <p:cNvSpPr/>
          <p:nvPr/>
        </p:nvSpPr>
        <p:spPr>
          <a:xfrm>
            <a:off x="713232" y="1490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280160" y="137160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ต่อสาย ESP32-CAM กับ FTDI แล้วอัปโหลดโค้ด CameraWebServer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48640" y="214884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3232" y="226771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280160" y="214884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เชื่อมต่อ WiFi และเปิดหน้าสตรีมมิ่งผ่านเบราว์เซอร์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48640" y="292608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304495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3044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280160" y="292608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ทดสอบคำสั่ง capture ปรับความละเอียด และเปิดปิดแฟลช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48640" y="370332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13232" y="382219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3822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280160" y="370332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ติดตั้งกล้องบน UGV02 แล้วทดสอบสตรีมภาพขณะหุ่นยนต์เคลื่อนที่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การสื่อสารไร้สายขั้นสูงด้วย ESP-NOW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โปรโตคอลไร้สายความหน่วงต่ำจาก Espressif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สื่อสารระหว่างบอร์ด ESP32 โดยตรง ไม่ต้องผ่านเราท์เตอร์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โหมด Unicast ส่งข้อมูลถึงอุปกรณ์ปลายทางเดียวแบบเจาะจง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โหมด Broadcast ส่งถึงทุกอุปกรณ์ในระยะสัญญาณพร้อมกัน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โหมด Multicast ส่งถึงกลุ่มอุปกรณ์ที่กำหนดไว้ล่วงหน้า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oundRect">
            <a:avLst/>
          </a:prstGeom>
          <a:solidFill>
            <a:srgbClr val="0F1B3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56032"/>
            <a:ext cx="566928" cy="566928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21" y="403433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1168"/>
            <a:ext cx="7315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ปฏิบัติการที่ 7  ควบคุมหุ่นยนต์หลายตัวด้วย ESP-NOW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149047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8" name="Text 5"/>
          <p:cNvSpPr/>
          <p:nvPr/>
        </p:nvSpPr>
        <p:spPr>
          <a:xfrm>
            <a:off x="713232" y="1490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280160" y="137160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จับคู่ MAC Address ของหุ่นยนต์แต่ละคันเพื่อสื่อสารแบบ Unicast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48640" y="214884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3232" y="226771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280160" y="214884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ทดสอบส่งคำสั่งเคลื่อนที่แบบ Broadcast ให้หุ่นยนต์ทุกคันเคลื่อนที่พร้อมกัน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48640" y="292608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304495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3044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280160" y="292608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ทดสอบแบ่งกลุ่มหุ่นยนต์และส่งคำสั่งแบบ Multicast เฉพาะกลุ่ม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48640" y="370332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13232" y="382219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3822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280160" y="370332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บันทึกผลความหน่วงและความเสถียรของการสื่อสารแต่ละโหมด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57200"/>
            <a:ext cx="640080" cy="640080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5061" y="623621"/>
            <a:ext cx="307238" cy="30723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38912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สรุปหน่วยที่ 3</a:t>
            </a:r>
            <a:endParaRPr lang="en-US" sz="2400" dirty="0"/>
          </a:p>
        </p:txBody>
      </p:sp>
      <p:sp>
        <p:nvSpPr>
          <p:cNvPr id="5" name="Shape 2"/>
          <p:cNvSpPr/>
          <p:nvPr/>
        </p:nvSpPr>
        <p:spPr>
          <a:xfrm>
            <a:off x="640080" y="1417320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78" y="1512418"/>
            <a:ext cx="175565" cy="1755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188720" y="1362456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โครงสร้างและจุดเด่นของ UGV02 หุ่นยนต์รับน้ำหนักสูง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40080" y="2075688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8" y="2170786"/>
            <a:ext cx="175565" cy="17556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188720" y="2020824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การเชื่อมต่อ โปรแกรม และควบคุมกล้อง ESP32-CAM</a:t>
            </a:r>
            <a:endParaRPr lang="en-US" sz="1400" dirty="0"/>
          </a:p>
        </p:txBody>
      </p:sp>
      <p:sp>
        <p:nvSpPr>
          <p:cNvPr id="11" name="Shape 6"/>
          <p:cNvSpPr/>
          <p:nvPr/>
        </p:nvSpPr>
        <p:spPr>
          <a:xfrm>
            <a:off x="640080" y="2734056"/>
            <a:ext cx="365760" cy="365760"/>
          </a:xfrm>
          <a:prstGeom prst="ellipse">
            <a:avLst/>
          </a:prstGeom>
          <a:solidFill>
            <a:srgbClr val="1B2A56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78" y="2829154"/>
            <a:ext cx="175565" cy="17556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88720" y="2679192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หลักการสื่อสารไร้สายขั้นสูงด้วย ESP-NOW</a:t>
            </a:r>
            <a:endParaRPr lang="en-US" sz="1400" dirty="0"/>
          </a:p>
        </p:txBody>
      </p:sp>
      <p:sp>
        <p:nvSpPr>
          <p:cNvPr id="14" name="Shape 8"/>
          <p:cNvSpPr/>
          <p:nvPr/>
        </p:nvSpPr>
        <p:spPr>
          <a:xfrm>
            <a:off x="548640" y="3977640"/>
            <a:ext cx="8046720" cy="685800"/>
          </a:xfrm>
          <a:prstGeom prst="roundRect">
            <a:avLst>
              <a:gd name="adj" fmla="val 10667"/>
            </a:avLst>
          </a:prstGeom>
          <a:solidFill>
            <a:srgbClr val="16244C"/>
          </a:solidFill>
          <a:ln/>
        </p:spPr>
      </p:sp>
      <p:sp>
        <p:nvSpPr>
          <p:cNvPr id="15" name="Shape 9"/>
          <p:cNvSpPr/>
          <p:nvPr/>
        </p:nvSpPr>
        <p:spPr>
          <a:xfrm>
            <a:off x="777240" y="4142232"/>
            <a:ext cx="365760" cy="36576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338" y="4237330"/>
            <a:ext cx="175565" cy="17556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325880" y="3977640"/>
            <a:ext cx="7086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ต่อไป: หน่วยที่ 4 การบูรณาการ ROS2 บน Raspberry Pi</a:t>
            </a:r>
            <a:endParaRPr lang="en-US" sz="1300" dirty="0"/>
          </a:p>
        </p:txBody>
      </p:sp>
      <p:sp>
        <p:nvSpPr>
          <p:cNvPr id="18" name="Text 11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19" name="Text 12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B3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2926080"/>
            <a:ext cx="2743200" cy="2743200"/>
          </a:xfrm>
          <a:prstGeom prst="ellipse">
            <a:avLst/>
          </a:prstGeom>
          <a:solidFill>
            <a:srgbClr val="1624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หน่วยการเรียนรู้ที่ 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749808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UGV02 และการเชื่อมต่อกล้อง ESP32-CAM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6" name="Shape 4"/>
          <p:cNvSpPr/>
          <p:nvPr/>
        </p:nvSpPr>
        <p:spPr>
          <a:xfrm>
            <a:off x="1485900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2321" y="2406701"/>
            <a:ext cx="307238" cy="30723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ศึกษาโครงสร้าง UGV02 หุ่นยนต์ 6 ล้อรับน้ำหนักสูง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3319272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10" name="Shape 7"/>
          <p:cNvSpPr/>
          <p:nvPr/>
        </p:nvSpPr>
        <p:spPr>
          <a:xfrm>
            <a:off x="4256532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2953" y="2406701"/>
            <a:ext cx="307238" cy="30723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56432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เชื่อมต่อและควบคุมกล้อง ESP32-CAM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089904" y="1965960"/>
            <a:ext cx="2514600" cy="2148840"/>
          </a:xfrm>
          <a:prstGeom prst="roundRect">
            <a:avLst>
              <a:gd name="adj" fmla="val 3404"/>
            </a:avLst>
          </a:prstGeom>
          <a:solidFill>
            <a:srgbClr val="16244C"/>
          </a:solidFill>
          <a:ln/>
        </p:spPr>
      </p:sp>
      <p:sp>
        <p:nvSpPr>
          <p:cNvPr id="14" name="Shape 10"/>
          <p:cNvSpPr/>
          <p:nvPr/>
        </p:nvSpPr>
        <p:spPr>
          <a:xfrm>
            <a:off x="7027164" y="2240280"/>
            <a:ext cx="640080" cy="640080"/>
          </a:xfrm>
          <a:prstGeom prst="ellipse">
            <a:avLst/>
          </a:prstGeom>
          <a:solidFill>
            <a:srgbClr val="0F1B3C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585" y="2406701"/>
            <a:ext cx="307238" cy="30723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227064" y="3017520"/>
            <a:ext cx="224028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50" dirty="0">
                <a:solidFill>
                  <a:srgbClr val="E7EE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การสื่อสารไร้สายขั้นสูงด้วย ESP-NOW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18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9B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ผลการเรียนรู้ที่คาดหวัง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80467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หลังเรียนจบหน่วยที่ 3 ผู้เรียนสามารถ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1417320"/>
            <a:ext cx="8046720" cy="3246120"/>
          </a:xfrm>
          <a:prstGeom prst="roundRect">
            <a:avLst>
              <a:gd name="adj" fmla="val 253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600200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252" y="1700052"/>
            <a:ext cx="184343" cy="184343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08760" y="1554480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อธิบายโครงสร้างและจุดเด่นของ UGV02 ได้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914400" y="2249424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252" y="2349276"/>
            <a:ext cx="184343" cy="18434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203704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เชื่อมต่อและโปรแกรมโมดูลกล้อง ESP32-CAM ได้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914400" y="289864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252" y="299850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08760" y="2852928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แสดงผลภาพสตรีมมิ่งจากกล้องผ่านเครือข่าย WiFi ได้</a:t>
            </a:r>
            <a:endParaRPr lang="en-US" sz="1400" dirty="0"/>
          </a:p>
        </p:txBody>
      </p:sp>
      <p:sp>
        <p:nvSpPr>
          <p:cNvPr id="14" name="Shape 9"/>
          <p:cNvSpPr/>
          <p:nvPr/>
        </p:nvSpPr>
        <p:spPr>
          <a:xfrm>
            <a:off x="914400" y="3547872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52" y="3647724"/>
            <a:ext cx="184343" cy="184343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508760" y="3502152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ควบคุมกล้องผ่านคำสั่ง HTTP ได้</a:t>
            </a:r>
            <a:endParaRPr lang="en-US" sz="1400" dirty="0"/>
          </a:p>
        </p:txBody>
      </p:sp>
      <p:sp>
        <p:nvSpPr>
          <p:cNvPr id="17" name="Shape 11"/>
          <p:cNvSpPr/>
          <p:nvPr/>
        </p:nvSpPr>
        <p:spPr>
          <a:xfrm>
            <a:off x="914400" y="4197096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4252" y="4296948"/>
            <a:ext cx="184343" cy="184343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508760" y="4151376"/>
            <a:ext cx="6766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อธิบายหลักการสื่อสารไร้สายแบบ ESP-NOW และประยุกต์ใช้ควบคุมหุ่นยนต์หลายตัวได้</a:t>
            </a:r>
            <a:endParaRPr lang="en-US" sz="1400" dirty="0"/>
          </a:p>
        </p:txBody>
      </p:sp>
      <p:sp>
        <p:nvSpPr>
          <p:cNvPr id="20" name="Text 13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โครงสร้างของ UGV02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 6 ล้อ ขับเคลื่อน 4 ล้อ รับน้ำหนักสูง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ตัวถังอะลูมิเนียมอัลลอยหนา 2 มม. แข็งแรงทนทาน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มอเตอร์เกียร์ JGB37-520 พร้อม Encoder ควบคุมแบบวงปิด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ล้อยางกันลื่นนุ่ม ลดแรงสั่นสะเทือนขณะวิ่ง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รองรับ Raspberry Pi เป็น Host Computer ประสิทธิภาพสูง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51560"/>
          </a:xfrm>
          <a:prstGeom prst="roundRect">
            <a:avLst/>
          </a:prstGeom>
          <a:solidFill>
            <a:srgbClr val="0F1B3C"/>
          </a:solidFill>
          <a:ln/>
        </p:spPr>
      </p:sp>
      <p:sp>
        <p:nvSpPr>
          <p:cNvPr id="3" name="Shape 1"/>
          <p:cNvSpPr/>
          <p:nvPr/>
        </p:nvSpPr>
        <p:spPr>
          <a:xfrm>
            <a:off x="502920" y="256032"/>
            <a:ext cx="566928" cy="566928"/>
          </a:xfrm>
          <a:prstGeom prst="ellipse">
            <a:avLst/>
          </a:prstGeom>
          <a:solidFill>
            <a:srgbClr val="16244C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0321" y="403433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1168"/>
            <a:ext cx="73152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ปฏิบัติการที่ 5  ทดสอบสมรรถนะ 3 แพลตฟอร์ม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149047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8" name="Text 5"/>
          <p:cNvSpPr/>
          <p:nvPr/>
        </p:nvSpPr>
        <p:spPr>
          <a:xfrm>
            <a:off x="713232" y="149047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280160" y="137160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เตรียมภูมิประเทศทดสอบ 3 แบบ เช่น พื้นเรียบ พื้นขรุขระ ทางลาดเอียง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48640" y="214884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13232" y="226771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2" name="Text 9"/>
          <p:cNvSpPr/>
          <p:nvPr/>
        </p:nvSpPr>
        <p:spPr>
          <a:xfrm>
            <a:off x="713232" y="226771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1280160" y="214884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ทดสอบ WAVE ROVER UGV01 และ UGV02 บนภูมิประเทศเดียวกัน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48640" y="292608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713232" y="304495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16" name="Text 13"/>
          <p:cNvSpPr/>
          <p:nvPr/>
        </p:nvSpPr>
        <p:spPr>
          <a:xfrm>
            <a:off x="713232" y="304495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280160" y="292608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บันทึกความสามารถในการผ่านสิ่งกีดขวางและความเสถียรของแต่ละคัน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548640" y="3703320"/>
            <a:ext cx="8046720" cy="621792"/>
          </a:xfrm>
          <a:prstGeom prst="roundRect">
            <a:avLst>
              <a:gd name="adj" fmla="val 1176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6"/>
          <p:cNvSpPr/>
          <p:nvPr/>
        </p:nvSpPr>
        <p:spPr>
          <a:xfrm>
            <a:off x="713232" y="3822192"/>
            <a:ext cx="384048" cy="384048"/>
          </a:xfrm>
          <a:prstGeom prst="ellipse">
            <a:avLst/>
          </a:prstGeom>
          <a:solidFill>
            <a:srgbClr val="FFB020"/>
          </a:solidFill>
          <a:ln/>
        </p:spPr>
      </p:sp>
      <p:sp>
        <p:nvSpPr>
          <p:cNvPr id="20" name="Text 17"/>
          <p:cNvSpPr/>
          <p:nvPr/>
        </p:nvSpPr>
        <p:spPr>
          <a:xfrm>
            <a:off x="713232" y="382219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8"/>
          <p:cNvSpPr/>
          <p:nvPr/>
        </p:nvSpPr>
        <p:spPr>
          <a:xfrm>
            <a:off x="1280160" y="3703320"/>
            <a:ext cx="7178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สรุปเปรียบเทียบจุดเด่นจุดด้อยของแต่ละแพลตฟอร์ม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รู้จัก ESP32-CAM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โมดูลกล้องขนาดเล็กบนชิป ESP32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พัฒนาโดย AI-Thinker ใช้ชิป ESP32 ควบคู่กล้อง OV2640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มี WiFi และ Bluetooth ในตัว ส่งภาพผ่านเครือข่ายไร้สายได้ทันที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มีช่องเสียบ Micro SD สำหรับบันทึกภาพและวิดีโอ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นิยมใช้ในหุ่นยนต์ ระบบเฝ้าระวัง และงาน IoT ที่ต้องการภาพ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สเปคของโมดูล ESP32-CAM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คุณสมบัติสำคัญที่ควรรู้ก่อนใช้งาน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4980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660" y="1672620"/>
            <a:ext cx="184343" cy="18434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กล้อง OV2640 ความละเอียดสูงสุด 2 ล้านพิกเซล (UXGA)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4709160" y="137160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4910328" y="157276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0180" y="1672620"/>
            <a:ext cx="184343" cy="18434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5440680" y="148132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หน่วยความจำ PSRAM ในตัว ช่วยประมวลผลภาพขนาดใหญ่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5" name="Shape 10"/>
          <p:cNvSpPr/>
          <p:nvPr/>
        </p:nvSpPr>
        <p:spPr>
          <a:xfrm>
            <a:off x="74980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60" y="3409980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8016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แฟลช LED ในตัวที่ขา GPIO4 สำหรับแสงเสริมเวลาถ่ายภาพ</a:t>
            </a:r>
            <a:endParaRPr lang="en-US" sz="1250" dirty="0"/>
          </a:p>
        </p:txBody>
      </p:sp>
      <p:sp>
        <p:nvSpPr>
          <p:cNvPr id="18" name="Shape 12"/>
          <p:cNvSpPr/>
          <p:nvPr/>
        </p:nvSpPr>
        <p:spPr>
          <a:xfrm>
            <a:off x="4709160" y="3108960"/>
            <a:ext cx="38862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4910328" y="3310128"/>
            <a:ext cx="384048" cy="38404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0180" y="3409980"/>
            <a:ext cx="184343" cy="184343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5440680" y="3218688"/>
            <a:ext cx="2971800" cy="1289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ต้องใช้ไฟเลี้ยงอย่างน้อย 5V 2A ไม่เช่นนั้นภาพอาจมีเส้นรบกวน</a:t>
            </a:r>
            <a:endParaRPr lang="en-US" sz="1250" dirty="0"/>
          </a:p>
        </p:txBody>
      </p:sp>
      <p:sp>
        <p:nvSpPr>
          <p:cNvPr id="22" name="Text 15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3" name="Text 16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การต่อสายเพื่อโปรแกรม ESP32-CAM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ใช้ตัวแปลง USB to TTL (FTDI) เนื่องจากบอร์ดไม่มีพอร์ต USB ในตัว</a:t>
            </a:r>
            <a:endParaRPr lang="en-US" sz="1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3017520"/>
        </p:xfrm>
        <a:graphic>
          <a:graphicData uri="http://schemas.openxmlformats.org/drawingml/2006/table">
            <a:tbl>
              <a:tblPr/>
              <a:tblGrid>
                <a:gridCol w="2560320"/>
                <a:gridCol w="2926080"/>
                <a:gridCol w="2560320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ขา ESP32-CAM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ขา FTDI (USB to TTL)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หมายเหตุ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3C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5V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5V หรือ VCC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จ่ายไฟเลี้ยงบอร์ด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กราวด์ร่วมกัน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U0R (RX)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สลับ TX-RX กัน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U0T (TX)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RX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สลับ TX-RX กัน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6F7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IO0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GND (ขณะอัปโหลดเท่านั้น)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dirty="0">
                          <a:solidFill>
                            <a:srgbClr val="1621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เข้าโหมดโปรแกรมมิ่ง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8E3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566928" cy="566928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041" y="531449"/>
            <a:ext cx="272125" cy="2721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3657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1621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ขั้นตอนอัปโหลดโค้ด CameraWebServer</a:t>
            </a:r>
            <a:endParaRPr lang="en-US" sz="2100" dirty="0"/>
          </a:p>
        </p:txBody>
      </p:sp>
      <p:sp>
        <p:nvSpPr>
          <p:cNvPr id="5" name="Text 2"/>
          <p:cNvSpPr/>
          <p:nvPr/>
        </p:nvSpPr>
        <p:spPr>
          <a:xfrm>
            <a:off x="1280160" y="93268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 Arduino IDE ร่วมกับ ESP32 Board Package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8640" y="1371600"/>
            <a:ext cx="8046720" cy="315468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88900" dist="38100" dir="5400000">
              <a:srgbClr val="0F1B3C">
                <a:alpha val="12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50876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268" y="1594348"/>
            <a:ext cx="158008" cy="1580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143560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เปิดตัวอย่างโค้ด File &gt; Examples &gt; ESP32 &gt; Camera &gt; CameraWebServer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868680" y="222885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268" y="2314438"/>
            <a:ext cx="158008" cy="1580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71600" y="215569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เลือกรุ่นกล้องเป็น AI_THINKER_CAM ในไฟล์ camera_pins.h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868680" y="294894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68" y="3034528"/>
            <a:ext cx="158008" cy="1580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71600" y="287578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ใส่ชื่อ WiFi (SSID) และรหัสผ่านของเครือข่ายที่จะเชื่อมต่อ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868680" y="3669030"/>
            <a:ext cx="329184" cy="329184"/>
          </a:xfrm>
          <a:prstGeom prst="ellipse">
            <a:avLst/>
          </a:prstGeom>
          <a:solidFill>
            <a:srgbClr val="E4F7F8"/>
          </a:solidFill>
          <a:ln/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3754618"/>
            <a:ext cx="158008" cy="158008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71600" y="3595878"/>
            <a:ext cx="7040880" cy="72009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621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ต่อขา IO0 ลง GND ก่อนกดปุ่ม Upload แล้วถอดสายออกหลังอัปโหลดเสร็จ</a:t>
            </a:r>
            <a:endParaRPr lang="en-US" sz="1350" dirty="0"/>
          </a:p>
        </p:txBody>
      </p:sp>
      <p:sp>
        <p:nvSpPr>
          <p:cNvPr id="19" name="Text 12"/>
          <p:cNvSpPr/>
          <p:nvPr/>
        </p:nvSpPr>
        <p:spPr>
          <a:xfrm>
            <a:off x="457200" y="4882896"/>
            <a:ext cx="5943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หุ่นยนต์เคลื่อนที่และ ROS2  |  ม.6  |  หน่วยที่ 3</a:t>
            </a:r>
            <a:endParaRPr lang="en-US" sz="900" dirty="0"/>
          </a:p>
        </p:txBody>
      </p:sp>
      <p:sp>
        <p:nvSpPr>
          <p:cNvPr id="20" name="Text 13"/>
          <p:cNvSpPr/>
          <p:nvPr/>
        </p:nvSpPr>
        <p:spPr>
          <a:xfrm>
            <a:off x="8412480" y="4882896"/>
            <a:ext cx="36576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B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หุ่นยนต์เคลื่อนที่และ ROS2 หน่วยที่ 3</dc:title>
  <dc:subject>PptxGenJS Presentation</dc:subject>
  <dc:creator>ครูเชาวลักษณ์ ชาวงษ์</dc:creator>
  <cp:lastModifiedBy>ครูเชาวลักษณ์ ชาวงษ์</cp:lastModifiedBy>
  <cp:revision>1</cp:revision>
  <dcterms:created xsi:type="dcterms:W3CDTF">2026-07-28T08:38:24Z</dcterms:created>
  <dcterms:modified xsi:type="dcterms:W3CDTF">2026-07-28T08:38:24Z</dcterms:modified>
</cp:coreProperties>
</file>