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notesMasterIdLst>
    <p:notesMasterId r:id="rId3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image" Target="../media/image-11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image" Target="../media/image-1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image" Target="../media/image-13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png"/><Relationship Id="rId5" Type="http://schemas.openxmlformats.org/officeDocument/2006/relationships/image" Target="../media/image-14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image" Target="../media/image-15-4.png"/><Relationship Id="rId5" Type="http://schemas.openxmlformats.org/officeDocument/2006/relationships/image" Target="../media/image-15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png"/><Relationship Id="rId3" Type="http://schemas.openxmlformats.org/officeDocument/2006/relationships/image" Target="../media/image-18-3.png"/><Relationship Id="rId4" Type="http://schemas.openxmlformats.org/officeDocument/2006/relationships/image" Target="../media/image-18-4.png"/><Relationship Id="rId5" Type="http://schemas.openxmlformats.org/officeDocument/2006/relationships/image" Target="../media/image-18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png"/><Relationship Id="rId3" Type="http://schemas.openxmlformats.org/officeDocument/2006/relationships/image" Target="../media/image-1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20-2.png"/><Relationship Id="rId3" Type="http://schemas.openxmlformats.org/officeDocument/2006/relationships/image" Target="../media/image-20-3.png"/><Relationship Id="rId4" Type="http://schemas.openxmlformats.org/officeDocument/2006/relationships/image" Target="../media/image-20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image" Target="../media/image-21-2.png"/><Relationship Id="rId3" Type="http://schemas.openxmlformats.org/officeDocument/2006/relationships/image" Target="../media/image-21-3.png"/><Relationship Id="rId4" Type="http://schemas.openxmlformats.org/officeDocument/2006/relationships/image" Target="../media/image-21-4.png"/><Relationship Id="rId5" Type="http://schemas.openxmlformats.org/officeDocument/2006/relationships/image" Target="../media/image-21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image" Target="../media/image-22-2.png"/><Relationship Id="rId3" Type="http://schemas.openxmlformats.org/officeDocument/2006/relationships/image" Target="../media/image-22-3.png"/><Relationship Id="rId4" Type="http://schemas.openxmlformats.org/officeDocument/2006/relationships/image" Target="../media/image-22-4.png"/><Relationship Id="rId5" Type="http://schemas.openxmlformats.org/officeDocument/2006/relationships/image" Target="../media/image-2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image" Target="../media/image-23-2.png"/><Relationship Id="rId3" Type="http://schemas.openxmlformats.org/officeDocument/2006/relationships/image" Target="../media/image-23-3.png"/><Relationship Id="rId4" Type="http://schemas.openxmlformats.org/officeDocument/2006/relationships/image" Target="../media/image-23-4.png"/><Relationship Id="rId5" Type="http://schemas.openxmlformats.org/officeDocument/2006/relationships/image" Target="../media/image-23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image" Target="../media/image-24-2.png"/><Relationship Id="rId3" Type="http://schemas.openxmlformats.org/officeDocument/2006/relationships/image" Target="../media/image-24-3.png"/><Relationship Id="rId4" Type="http://schemas.openxmlformats.org/officeDocument/2006/relationships/image" Target="../media/image-24-4.png"/><Relationship Id="rId5" Type="http://schemas.openxmlformats.org/officeDocument/2006/relationships/image" Target="../media/image-24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image" Target="../media/image-25-2.png"/><Relationship Id="rId3" Type="http://schemas.openxmlformats.org/officeDocument/2006/relationships/image" Target="../media/image-25-3.png"/><Relationship Id="rId4" Type="http://schemas.openxmlformats.org/officeDocument/2006/relationships/image" Target="../media/image-25-4.png"/><Relationship Id="rId5" Type="http://schemas.openxmlformats.org/officeDocument/2006/relationships/image" Target="../media/image-25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png"/><Relationship Id="rId2" Type="http://schemas.openxmlformats.org/officeDocument/2006/relationships/image" Target="../media/image-27-2.png"/><Relationship Id="rId3" Type="http://schemas.openxmlformats.org/officeDocument/2006/relationships/image" Target="../media/image-27-3.png"/><Relationship Id="rId4" Type="http://schemas.openxmlformats.org/officeDocument/2006/relationships/image" Target="../media/image-27-4.png"/><Relationship Id="rId5" Type="http://schemas.openxmlformats.org/officeDocument/2006/relationships/image" Target="../media/image-27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png"/><Relationship Id="rId2" Type="http://schemas.openxmlformats.org/officeDocument/2006/relationships/image" Target="../media/image-28-2.png"/><Relationship Id="rId3" Type="http://schemas.openxmlformats.org/officeDocument/2006/relationships/image" Target="../media/image-28-3.png"/><Relationship Id="rId4" Type="http://schemas.openxmlformats.org/officeDocument/2006/relationships/image" Target="../media/image-28-4.png"/><Relationship Id="rId5" Type="http://schemas.openxmlformats.org/officeDocument/2006/relationships/image" Target="../media/image-28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png"/><Relationship Id="rId2" Type="http://schemas.openxmlformats.org/officeDocument/2006/relationships/image" Target="../media/image-30-2.png"/><Relationship Id="rId3" Type="http://schemas.openxmlformats.org/officeDocument/2006/relationships/image" Target="../media/image-30-3.png"/><Relationship Id="rId4" Type="http://schemas.openxmlformats.org/officeDocument/2006/relationships/image" Target="../media/image-30-4.png"/><Relationship Id="rId5" Type="http://schemas.openxmlformats.org/officeDocument/2006/relationships/image" Target="../media/image-30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B3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406640" y="-1097280"/>
            <a:ext cx="3200400" cy="3200400"/>
          </a:xfrm>
          <a:prstGeom prst="ellipse">
            <a:avLst/>
          </a:prstGeom>
          <a:solidFill>
            <a:srgbClr val="16244C"/>
          </a:solidFill>
          <a:ln/>
        </p:spPr>
      </p:sp>
      <p:sp>
        <p:nvSpPr>
          <p:cNvPr id="3" name="Shape 1"/>
          <p:cNvSpPr/>
          <p:nvPr/>
        </p:nvSpPr>
        <p:spPr>
          <a:xfrm>
            <a:off x="-1188720" y="3291840"/>
            <a:ext cx="2926080" cy="2926080"/>
          </a:xfrm>
          <a:prstGeom prst="ellipse">
            <a:avLst/>
          </a:prstGeom>
          <a:solidFill>
            <a:srgbClr val="16244C"/>
          </a:solidFill>
          <a:ln/>
        </p:spPr>
      </p:sp>
      <p:sp>
        <p:nvSpPr>
          <p:cNvPr id="4" name="Shape 2"/>
          <p:cNvSpPr/>
          <p:nvPr/>
        </p:nvSpPr>
        <p:spPr>
          <a:xfrm>
            <a:off x="4160520" y="502920"/>
            <a:ext cx="822960" cy="822960"/>
          </a:xfrm>
          <a:prstGeom prst="ellipse">
            <a:avLst/>
          </a:prstGeom>
          <a:solidFill>
            <a:srgbClr val="1B2A56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74490" y="716890"/>
            <a:ext cx="395021" cy="39502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" y="1600200"/>
            <a:ext cx="7863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หุ่นยนต์เคลื่อนที่และ ROS2</a:t>
            </a:r>
            <a:endParaRPr lang="en-US" sz="3400" dirty="0"/>
          </a:p>
        </p:txBody>
      </p:sp>
      <p:sp>
        <p:nvSpPr>
          <p:cNvPr id="7" name="Text 4"/>
          <p:cNvSpPr/>
          <p:nvPr/>
        </p:nvSpPr>
        <p:spPr>
          <a:xfrm>
            <a:off x="640080" y="2468880"/>
            <a:ext cx="78638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7D6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หน่วยที่ 1-2  |  WAVE ROVER และ UGV01  |  วิชาหุ่นยนต์เคลื่อนที่ ระดับชั้นมัธยมศึกษาปีที่ 6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640080" y="4434840"/>
            <a:ext cx="7863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1FC7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ครูเชาวลักษณ์ ชาวงษ์  •  โรงเรียนธัญรัตน์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3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66928" cy="56692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6041" y="531449"/>
            <a:ext cx="272125" cy="27212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36576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621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การเชื่อมต่อ WiFi โหมด Station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1280160" y="93268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การเชื่อมต่อเข้าเครือข่ายที่รู้จัก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548640" y="1371600"/>
            <a:ext cx="8046720" cy="315468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868680" y="150876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268" y="1594348"/>
            <a:ext cx="158008" cy="15800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371600" y="143560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ใช้คำสั่ง CMD_WIFI_APSTA ระบุ SSID และรหัสผ่าน</a:t>
            </a:r>
            <a:endParaRPr lang="en-US" sz="1350" dirty="0"/>
          </a:p>
        </p:txBody>
      </p:sp>
      <p:sp>
        <p:nvSpPr>
          <p:cNvPr id="10" name="Shape 6"/>
          <p:cNvSpPr/>
          <p:nvPr/>
        </p:nvSpPr>
        <p:spPr>
          <a:xfrm>
            <a:off x="868680" y="222885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268" y="2314438"/>
            <a:ext cx="158008" cy="15800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371600" y="215569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หุ่นยนต์จะได้รับ IP จากเราท์เตอร์อัตโนมัติ</a:t>
            </a:r>
            <a:endParaRPr lang="en-US" sz="1350" dirty="0"/>
          </a:p>
        </p:txBody>
      </p:sp>
      <p:sp>
        <p:nvSpPr>
          <p:cNvPr id="13" name="Shape 8"/>
          <p:cNvSpPr/>
          <p:nvPr/>
        </p:nvSpPr>
        <p:spPr>
          <a:xfrm>
            <a:off x="868680" y="294894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268" y="3034528"/>
            <a:ext cx="158008" cy="158008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371600" y="287578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บันทึกการตั้งค่าไว้ใช้ครั้งต่อไป</a:t>
            </a:r>
            <a:endParaRPr lang="en-US" sz="1350" dirty="0"/>
          </a:p>
        </p:txBody>
      </p:sp>
      <p:sp>
        <p:nvSpPr>
          <p:cNvPr id="16" name="Shape 10"/>
          <p:cNvSpPr/>
          <p:nvPr/>
        </p:nvSpPr>
        <p:spPr>
          <a:xfrm>
            <a:off x="868680" y="366903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268" y="3754618"/>
            <a:ext cx="158008" cy="158008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371600" y="359587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ควบคุมจากอุปกรณ์อื่นในเครือข่ายเดียวกันได้</a:t>
            </a:r>
            <a:endParaRPr lang="en-US" sz="1350" dirty="0"/>
          </a:p>
        </p:txBody>
      </p:sp>
      <p:sp>
        <p:nvSpPr>
          <p:cNvPr id="19" name="Text 12"/>
          <p:cNvSpPr/>
          <p:nvPr/>
        </p:nvSpPr>
        <p:spPr>
          <a:xfrm>
            <a:off x="457200" y="4882896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</a:t>
            </a:r>
            <a:endParaRPr lang="en-US" sz="900" dirty="0"/>
          </a:p>
        </p:txBody>
      </p:sp>
      <p:sp>
        <p:nvSpPr>
          <p:cNvPr id="20" name="Text 13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3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66928" cy="56692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6041" y="531449"/>
            <a:ext cx="272125" cy="27212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36576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621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หน้าตา Web Control Interface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1280160" y="93268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องค์ประกอบของหน้าเว็บควบคุม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548640" y="1371600"/>
            <a:ext cx="38862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749808" y="1572768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660" y="1672620"/>
            <a:ext cx="184343" cy="18434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280160" y="1481328"/>
            <a:ext cx="2971800" cy="1289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ปุ่มทิศทางสำหรับบังคับการเคลื่อนที่</a:t>
            </a:r>
            <a:endParaRPr lang="en-US" sz="1250" dirty="0"/>
          </a:p>
        </p:txBody>
      </p:sp>
      <p:sp>
        <p:nvSpPr>
          <p:cNvPr id="10" name="Shape 6"/>
          <p:cNvSpPr/>
          <p:nvPr/>
        </p:nvSpPr>
        <p:spPr>
          <a:xfrm>
            <a:off x="4709160" y="1371600"/>
            <a:ext cx="38862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4910328" y="1572768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0180" y="1672620"/>
            <a:ext cx="184343" cy="184343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440680" y="1481328"/>
            <a:ext cx="2971800" cy="1289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ปุ่มปรับความเร็ว SLOW MIDDLE FAST</a:t>
            </a:r>
            <a:endParaRPr lang="en-US" sz="1250" dirty="0"/>
          </a:p>
        </p:txBody>
      </p:sp>
      <p:sp>
        <p:nvSpPr>
          <p:cNvPr id="14" name="Shape 9"/>
          <p:cNvSpPr/>
          <p:nvPr/>
        </p:nvSpPr>
        <p:spPr>
          <a:xfrm>
            <a:off x="548640" y="3108960"/>
            <a:ext cx="38862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5" name="Shape 10"/>
          <p:cNvSpPr/>
          <p:nvPr/>
        </p:nvSpPr>
        <p:spPr>
          <a:xfrm>
            <a:off x="749808" y="3310128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660" y="3409980"/>
            <a:ext cx="184343" cy="184343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280160" y="3218688"/>
            <a:ext cx="2971800" cy="1289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หน้าต่าง Feedback Information สำหรับส่งคำสั่ง JSON</a:t>
            </a:r>
            <a:endParaRPr lang="en-US" sz="1250" dirty="0"/>
          </a:p>
        </p:txBody>
      </p:sp>
      <p:sp>
        <p:nvSpPr>
          <p:cNvPr id="18" name="Shape 12"/>
          <p:cNvSpPr/>
          <p:nvPr/>
        </p:nvSpPr>
        <p:spPr>
          <a:xfrm>
            <a:off x="4709160" y="3108960"/>
            <a:ext cx="38862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9" name="Shape 13"/>
          <p:cNvSpPr/>
          <p:nvPr/>
        </p:nvSpPr>
        <p:spPr>
          <a:xfrm>
            <a:off x="4910328" y="3310128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0180" y="3409980"/>
            <a:ext cx="184343" cy="184343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5440680" y="3218688"/>
            <a:ext cx="2971800" cy="1289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ระบบ Heartbeat Detection หยุดอัตโนมัติเมื่อขาดการเชื่อมต่อ</a:t>
            </a:r>
            <a:endParaRPr lang="en-US" sz="1250" dirty="0"/>
          </a:p>
        </p:txBody>
      </p:sp>
      <p:sp>
        <p:nvSpPr>
          <p:cNvPr id="22" name="Text 15"/>
          <p:cNvSpPr/>
          <p:nvPr/>
        </p:nvSpPr>
        <p:spPr>
          <a:xfrm>
            <a:off x="457200" y="4882896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</a:t>
            </a:r>
            <a:endParaRPr lang="en-US" sz="900" dirty="0"/>
          </a:p>
        </p:txBody>
      </p:sp>
      <p:sp>
        <p:nvSpPr>
          <p:cNvPr id="23" name="Text 16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3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66928" cy="56692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6041" y="531449"/>
            <a:ext cx="272125" cy="27212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36576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621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รู้จัก JSON การสื่อสารกับหุ่นยนต์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1280160" y="93268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แนวคิดพื้นฐานของ JSON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548640" y="1371600"/>
            <a:ext cx="8046720" cy="315468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868680" y="150876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268" y="1594348"/>
            <a:ext cx="158008" cy="15800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371600" y="143560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รูปแบบข้อมูลที่มนุษย์และเครื่องอ่านง่าย</a:t>
            </a:r>
            <a:endParaRPr lang="en-US" sz="1350" dirty="0"/>
          </a:p>
        </p:txBody>
      </p:sp>
      <p:sp>
        <p:nvSpPr>
          <p:cNvPr id="10" name="Shape 6"/>
          <p:cNvSpPr/>
          <p:nvPr/>
        </p:nvSpPr>
        <p:spPr>
          <a:xfrm>
            <a:off x="868680" y="222885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268" y="2314438"/>
            <a:ext cx="158008" cy="15800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371600" y="215569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โครงสร้าง Key-Value คู่กัน</a:t>
            </a:r>
            <a:endParaRPr lang="en-US" sz="1350" dirty="0"/>
          </a:p>
        </p:txBody>
      </p:sp>
      <p:sp>
        <p:nvSpPr>
          <p:cNvPr id="13" name="Shape 8"/>
          <p:cNvSpPr/>
          <p:nvPr/>
        </p:nvSpPr>
        <p:spPr>
          <a:xfrm>
            <a:off x="868680" y="294894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268" y="3034528"/>
            <a:ext cx="158008" cy="158008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371600" y="287578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เหตุผลที่หุ่นยนต์ใช้ JSON ในการรับคำสั่ง</a:t>
            </a:r>
            <a:endParaRPr lang="en-US" sz="1350" dirty="0"/>
          </a:p>
        </p:txBody>
      </p:sp>
      <p:sp>
        <p:nvSpPr>
          <p:cNvPr id="16" name="Shape 10"/>
          <p:cNvSpPr/>
          <p:nvPr/>
        </p:nvSpPr>
        <p:spPr>
          <a:xfrm>
            <a:off x="868680" y="366903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268" y="3754618"/>
            <a:ext cx="158008" cy="158008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371600" y="359587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ช่องทางส่งคำสั่ง Serial USB HTTP และ ESP-NOW</a:t>
            </a:r>
            <a:endParaRPr lang="en-US" sz="1350" dirty="0"/>
          </a:p>
        </p:txBody>
      </p:sp>
      <p:sp>
        <p:nvSpPr>
          <p:cNvPr id="19" name="Text 12"/>
          <p:cNvSpPr/>
          <p:nvPr/>
        </p:nvSpPr>
        <p:spPr>
          <a:xfrm>
            <a:off x="457200" y="4882896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</a:t>
            </a:r>
            <a:endParaRPr lang="en-US" sz="900" dirty="0"/>
          </a:p>
        </p:txBody>
      </p:sp>
      <p:sp>
        <p:nvSpPr>
          <p:cNvPr id="20" name="Text 13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3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66928" cy="56692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6041" y="531449"/>
            <a:ext cx="272125" cy="27212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36576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621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คำสั่งควบคุมความเร็วล้อ CMD_SPEED_CTRL</a:t>
            </a:r>
            <a:endParaRPr lang="en-US" sz="2100" dirty="0"/>
          </a:p>
        </p:txBody>
      </p:sp>
      <p:sp>
        <p:nvSpPr>
          <p:cNvPr id="5" name="Shape 2"/>
          <p:cNvSpPr/>
          <p:nvPr/>
        </p:nvSpPr>
        <p:spPr>
          <a:xfrm>
            <a:off x="548640" y="1234440"/>
            <a:ext cx="8046720" cy="777240"/>
          </a:xfrm>
          <a:prstGeom prst="roundRect">
            <a:avLst>
              <a:gd name="adj" fmla="val 8235"/>
            </a:avLst>
          </a:prstGeom>
          <a:solidFill>
            <a:srgbClr val="0F1B3C"/>
          </a:solidFill>
          <a:ln/>
        </p:spPr>
      </p:sp>
      <p:sp>
        <p:nvSpPr>
          <p:cNvPr id="6" name="Text 3"/>
          <p:cNvSpPr/>
          <p:nvPr/>
        </p:nvSpPr>
        <p:spPr>
          <a:xfrm>
            <a:off x="731520" y="1234440"/>
            <a:ext cx="7680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1FC7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{"T":1, "L":0.5, "R":0.5}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548640" y="2194560"/>
            <a:ext cx="80467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68680" y="2331720"/>
            <a:ext cx="310896" cy="310896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513" y="2412553"/>
            <a:ext cx="149230" cy="14923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325880" y="2258568"/>
            <a:ext cx="7086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 คือความเร็วล้อซ้าย R คือความเร็วล้อขวา</a:t>
            </a:r>
            <a:endParaRPr lang="en-US" sz="1300" dirty="0"/>
          </a:p>
        </p:txBody>
      </p:sp>
      <p:sp>
        <p:nvSpPr>
          <p:cNvPr id="11" name="Shape 7"/>
          <p:cNvSpPr/>
          <p:nvPr/>
        </p:nvSpPr>
        <p:spPr>
          <a:xfrm>
            <a:off x="868680" y="2846070"/>
            <a:ext cx="310896" cy="310896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513" y="2926903"/>
            <a:ext cx="149230" cy="14923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325880" y="2772918"/>
            <a:ext cx="7086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ค่าความเร็วอยู่ในช่วง -0.5 ถึง +0.5</a:t>
            </a:r>
            <a:endParaRPr lang="en-US" sz="1300" dirty="0"/>
          </a:p>
        </p:txBody>
      </p:sp>
      <p:sp>
        <p:nvSpPr>
          <p:cNvPr id="14" name="Shape 9"/>
          <p:cNvSpPr/>
          <p:nvPr/>
        </p:nvSpPr>
        <p:spPr>
          <a:xfrm>
            <a:off x="868680" y="3360420"/>
            <a:ext cx="310896" cy="310896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513" y="3441253"/>
            <a:ext cx="149230" cy="14923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325880" y="3287268"/>
            <a:ext cx="7086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ค่าบวกคือเดินหน้า ค่าลบคือถอยหลัง</a:t>
            </a:r>
            <a:endParaRPr lang="en-US" sz="1300" dirty="0"/>
          </a:p>
        </p:txBody>
      </p:sp>
      <p:sp>
        <p:nvSpPr>
          <p:cNvPr id="17" name="Shape 11"/>
          <p:cNvSpPr/>
          <p:nvPr/>
        </p:nvSpPr>
        <p:spPr>
          <a:xfrm>
            <a:off x="868680" y="3874770"/>
            <a:ext cx="310896" cy="310896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513" y="3955603"/>
            <a:ext cx="149230" cy="149230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1325880" y="3801618"/>
            <a:ext cx="7086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เป็นคำสั่งที่แนะนำให้ใช้ควบคุมการเคลื่อนที่</a:t>
            </a:r>
            <a:endParaRPr lang="en-US" sz="1300" dirty="0"/>
          </a:p>
        </p:txBody>
      </p:sp>
      <p:sp>
        <p:nvSpPr>
          <p:cNvPr id="20" name="Text 13"/>
          <p:cNvSpPr/>
          <p:nvPr/>
        </p:nvSpPr>
        <p:spPr>
          <a:xfrm>
            <a:off x="457200" y="4882896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</a:t>
            </a:r>
            <a:endParaRPr lang="en-US" sz="900" dirty="0"/>
          </a:p>
        </p:txBody>
      </p:sp>
      <p:sp>
        <p:nvSpPr>
          <p:cNvPr id="21" name="Text 14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3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66928" cy="56692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6041" y="531449"/>
            <a:ext cx="272125" cy="27212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36576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621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คำสั่งควบคุม PWM มอเตอร์โดยตรง</a:t>
            </a:r>
            <a:endParaRPr lang="en-US" sz="2100" dirty="0"/>
          </a:p>
        </p:txBody>
      </p:sp>
      <p:sp>
        <p:nvSpPr>
          <p:cNvPr id="5" name="Shape 2"/>
          <p:cNvSpPr/>
          <p:nvPr/>
        </p:nvSpPr>
        <p:spPr>
          <a:xfrm>
            <a:off x="548640" y="1234440"/>
            <a:ext cx="8046720" cy="777240"/>
          </a:xfrm>
          <a:prstGeom prst="roundRect">
            <a:avLst>
              <a:gd name="adj" fmla="val 8235"/>
            </a:avLst>
          </a:prstGeom>
          <a:solidFill>
            <a:srgbClr val="0F1B3C"/>
          </a:solidFill>
          <a:ln/>
        </p:spPr>
      </p:sp>
      <p:sp>
        <p:nvSpPr>
          <p:cNvPr id="6" name="Text 3"/>
          <p:cNvSpPr/>
          <p:nvPr/>
        </p:nvSpPr>
        <p:spPr>
          <a:xfrm>
            <a:off x="731520" y="1234440"/>
            <a:ext cx="7680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1FC7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{"T":11, "L":164, "R":164}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548640" y="2194560"/>
            <a:ext cx="80467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68680" y="2331720"/>
            <a:ext cx="310896" cy="310896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513" y="2412553"/>
            <a:ext cx="149230" cy="14923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325880" y="2258568"/>
            <a:ext cx="7086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CMD_PWM_INPUT สำหรับการดีบักเท่านั้น</a:t>
            </a:r>
            <a:endParaRPr lang="en-US" sz="1300" dirty="0"/>
          </a:p>
        </p:txBody>
      </p:sp>
      <p:sp>
        <p:nvSpPr>
          <p:cNvPr id="11" name="Shape 7"/>
          <p:cNvSpPr/>
          <p:nvPr/>
        </p:nvSpPr>
        <p:spPr>
          <a:xfrm>
            <a:off x="868680" y="2846070"/>
            <a:ext cx="310896" cy="310896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513" y="2926903"/>
            <a:ext cx="149230" cy="14923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325880" y="2772918"/>
            <a:ext cx="7086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ค่า PWM อยู่ในช่วง -255 ถึง +255</a:t>
            </a:r>
            <a:endParaRPr lang="en-US" sz="1300" dirty="0"/>
          </a:p>
        </p:txBody>
      </p:sp>
      <p:sp>
        <p:nvSpPr>
          <p:cNvPr id="14" name="Shape 9"/>
          <p:cNvSpPr/>
          <p:nvPr/>
        </p:nvSpPr>
        <p:spPr>
          <a:xfrm>
            <a:off x="868680" y="3360420"/>
            <a:ext cx="310896" cy="310896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513" y="3441253"/>
            <a:ext cx="149230" cy="14923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325880" y="3287268"/>
            <a:ext cx="7086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ข้อจำกัดของมอเตอร์ไฟตรงที่ความเร็วต่ำ</a:t>
            </a:r>
            <a:endParaRPr lang="en-US" sz="1300" dirty="0"/>
          </a:p>
        </p:txBody>
      </p:sp>
      <p:sp>
        <p:nvSpPr>
          <p:cNvPr id="17" name="Shape 11"/>
          <p:cNvSpPr/>
          <p:nvPr/>
        </p:nvSpPr>
        <p:spPr>
          <a:xfrm>
            <a:off x="868680" y="3874770"/>
            <a:ext cx="310896" cy="310896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513" y="3955603"/>
            <a:ext cx="149230" cy="149230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1325880" y="3801618"/>
            <a:ext cx="7086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ไม่แนะนำให้ใช้งานจริง ให้ใช้ CMD_SPEED_CTRL แทน</a:t>
            </a:r>
            <a:endParaRPr lang="en-US" sz="1300" dirty="0"/>
          </a:p>
        </p:txBody>
      </p:sp>
      <p:sp>
        <p:nvSpPr>
          <p:cNvPr id="20" name="Text 13"/>
          <p:cNvSpPr/>
          <p:nvPr/>
        </p:nvSpPr>
        <p:spPr>
          <a:xfrm>
            <a:off x="457200" y="4882896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</a:t>
            </a:r>
            <a:endParaRPr lang="en-US" sz="900" dirty="0"/>
          </a:p>
        </p:txBody>
      </p:sp>
      <p:sp>
        <p:nvSpPr>
          <p:cNvPr id="21" name="Text 14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3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66928" cy="56692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6041" y="531449"/>
            <a:ext cx="272125" cy="27212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36576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621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ควบคุมหุ่นยนต์ผ่าน Python และ HTTP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1280160" y="93268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การเขียนสคริปต์ควบคุมระยะไกล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548640" y="1371600"/>
            <a:ext cx="8046720" cy="315468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868680" y="150876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268" y="1594348"/>
            <a:ext cx="158008" cy="15800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371600" y="143560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ใช้ไลบรารี requests ส่งคำสั่งผ่าน HTTP</a:t>
            </a:r>
            <a:endParaRPr lang="en-US" sz="1350" dirty="0"/>
          </a:p>
        </p:txBody>
      </p:sp>
      <p:sp>
        <p:nvSpPr>
          <p:cNvPr id="10" name="Shape 6"/>
          <p:cNvSpPr/>
          <p:nvPr/>
        </p:nvSpPr>
        <p:spPr>
          <a:xfrm>
            <a:off x="868680" y="222885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268" y="2314438"/>
            <a:ext cx="158008" cy="15800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371600" y="215569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โครงสร้าง URL แบบ ip-address/js?json=คำสั่ง</a:t>
            </a:r>
            <a:endParaRPr lang="en-US" sz="1350" dirty="0"/>
          </a:p>
        </p:txBody>
      </p:sp>
      <p:sp>
        <p:nvSpPr>
          <p:cNvPr id="13" name="Shape 8"/>
          <p:cNvSpPr/>
          <p:nvPr/>
        </p:nvSpPr>
        <p:spPr>
          <a:xfrm>
            <a:off x="868680" y="294894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268" y="3034528"/>
            <a:ext cx="158008" cy="158008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371600" y="287578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ตัวอย่างโค้ด http_simple_ctrl.py</a:t>
            </a:r>
            <a:endParaRPr lang="en-US" sz="1350" dirty="0"/>
          </a:p>
        </p:txBody>
      </p:sp>
      <p:sp>
        <p:nvSpPr>
          <p:cNvPr id="16" name="Shape 10"/>
          <p:cNvSpPr/>
          <p:nvPr/>
        </p:nvSpPr>
        <p:spPr>
          <a:xfrm>
            <a:off x="868680" y="366903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268" y="3754618"/>
            <a:ext cx="158008" cy="158008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371600" y="359587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ทดลองรันสคริปต์ควบคุมหุ่นยนต์จริง</a:t>
            </a:r>
            <a:endParaRPr lang="en-US" sz="1350" dirty="0"/>
          </a:p>
        </p:txBody>
      </p:sp>
      <p:sp>
        <p:nvSpPr>
          <p:cNvPr id="19" name="Text 12"/>
          <p:cNvSpPr/>
          <p:nvPr/>
        </p:nvSpPr>
        <p:spPr>
          <a:xfrm>
            <a:off x="457200" y="4882896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</a:t>
            </a:r>
            <a:endParaRPr lang="en-US" sz="900" dirty="0"/>
          </a:p>
        </p:txBody>
      </p:sp>
      <p:sp>
        <p:nvSpPr>
          <p:cNvPr id="20" name="Text 13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3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51560"/>
          </a:xfrm>
          <a:prstGeom prst="roundRect">
            <a:avLst/>
          </a:prstGeom>
          <a:solidFill>
            <a:srgbClr val="0F1B3C"/>
          </a:solidFill>
          <a:ln/>
        </p:spPr>
      </p:sp>
      <p:sp>
        <p:nvSpPr>
          <p:cNvPr id="3" name="Shape 1"/>
          <p:cNvSpPr/>
          <p:nvPr/>
        </p:nvSpPr>
        <p:spPr>
          <a:xfrm>
            <a:off x="502920" y="256032"/>
            <a:ext cx="566928" cy="566928"/>
          </a:xfrm>
          <a:prstGeom prst="ellipse">
            <a:avLst/>
          </a:prstGeom>
          <a:solidFill>
            <a:srgbClr val="16244C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0321" y="403433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34440" y="201168"/>
            <a:ext cx="73152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ปฏิบัติการที่ 1  ประกอบและทดสอบ WAVE ROVER</a:t>
            </a:r>
            <a:endParaRPr lang="en-US" sz="2100" dirty="0"/>
          </a:p>
        </p:txBody>
      </p:sp>
      <p:sp>
        <p:nvSpPr>
          <p:cNvPr id="6" name="Shape 3"/>
          <p:cNvSpPr/>
          <p:nvPr/>
        </p:nvSpPr>
        <p:spPr>
          <a:xfrm>
            <a:off x="548640" y="1371600"/>
            <a:ext cx="8046720" cy="621792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713232" y="1490472"/>
            <a:ext cx="384048" cy="384048"/>
          </a:xfrm>
          <a:prstGeom prst="ellipse">
            <a:avLst/>
          </a:prstGeom>
          <a:solidFill>
            <a:srgbClr val="FFB020"/>
          </a:solidFill>
          <a:ln/>
        </p:spPr>
      </p:sp>
      <p:sp>
        <p:nvSpPr>
          <p:cNvPr id="8" name="Text 5"/>
          <p:cNvSpPr/>
          <p:nvPr/>
        </p:nvSpPr>
        <p:spPr>
          <a:xfrm>
            <a:off x="713232" y="149047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1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1280160" y="1371600"/>
            <a:ext cx="7178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ตรวจสอบการติดตั้งแบตเตอรี่และขั้วไฟ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548640" y="2148840"/>
            <a:ext cx="8046720" cy="621792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713232" y="2267712"/>
            <a:ext cx="384048" cy="384048"/>
          </a:xfrm>
          <a:prstGeom prst="ellipse">
            <a:avLst/>
          </a:prstGeom>
          <a:solidFill>
            <a:srgbClr val="FFB020"/>
          </a:solidFill>
          <a:ln/>
        </p:spPr>
      </p:sp>
      <p:sp>
        <p:nvSpPr>
          <p:cNvPr id="12" name="Text 9"/>
          <p:cNvSpPr/>
          <p:nvPr/>
        </p:nvSpPr>
        <p:spPr>
          <a:xfrm>
            <a:off x="713232" y="226771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1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1280160" y="2148840"/>
            <a:ext cx="7178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เชื่อมต่อ WiFi และเปิดหน้าเว็บควบคุม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548640" y="2926080"/>
            <a:ext cx="8046720" cy="621792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713232" y="3044952"/>
            <a:ext cx="384048" cy="384048"/>
          </a:xfrm>
          <a:prstGeom prst="ellipse">
            <a:avLst/>
          </a:prstGeom>
          <a:solidFill>
            <a:srgbClr val="FFB020"/>
          </a:solidFill>
          <a:ln/>
        </p:spPr>
      </p:sp>
      <p:sp>
        <p:nvSpPr>
          <p:cNvPr id="16" name="Text 13"/>
          <p:cNvSpPr/>
          <p:nvPr/>
        </p:nvSpPr>
        <p:spPr>
          <a:xfrm>
            <a:off x="713232" y="304495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1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1280160" y="2926080"/>
            <a:ext cx="7178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ทดสอบเดินหน้า ถอยหลัง เลี้ยวซ้ายขวา</a:t>
            </a:r>
            <a:endParaRPr lang="en-US" sz="1300" dirty="0"/>
          </a:p>
        </p:txBody>
      </p:sp>
      <p:sp>
        <p:nvSpPr>
          <p:cNvPr id="18" name="Shape 15"/>
          <p:cNvSpPr/>
          <p:nvPr/>
        </p:nvSpPr>
        <p:spPr>
          <a:xfrm>
            <a:off x="548640" y="3703320"/>
            <a:ext cx="8046720" cy="621792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9" name="Shape 16"/>
          <p:cNvSpPr/>
          <p:nvPr/>
        </p:nvSpPr>
        <p:spPr>
          <a:xfrm>
            <a:off x="713232" y="3822192"/>
            <a:ext cx="384048" cy="384048"/>
          </a:xfrm>
          <a:prstGeom prst="ellipse">
            <a:avLst/>
          </a:prstGeom>
          <a:solidFill>
            <a:srgbClr val="FFB020"/>
          </a:solidFill>
          <a:ln/>
        </p:spPr>
      </p:sp>
      <p:sp>
        <p:nvSpPr>
          <p:cNvPr id="20" name="Text 17"/>
          <p:cNvSpPr/>
          <p:nvPr/>
        </p:nvSpPr>
        <p:spPr>
          <a:xfrm>
            <a:off x="713232" y="382219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1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21" name="Text 18"/>
          <p:cNvSpPr/>
          <p:nvPr/>
        </p:nvSpPr>
        <p:spPr>
          <a:xfrm>
            <a:off x="1280160" y="3703320"/>
            <a:ext cx="7178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บันทึกผลการทดสอบลงใบงาน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457200" y="4882896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</a:t>
            </a:r>
            <a:endParaRPr lang="en-US" sz="900" dirty="0"/>
          </a:p>
        </p:txBody>
      </p:sp>
      <p:sp>
        <p:nvSpPr>
          <p:cNvPr id="23" name="Text 20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3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51560"/>
          </a:xfrm>
          <a:prstGeom prst="roundRect">
            <a:avLst/>
          </a:prstGeom>
          <a:solidFill>
            <a:srgbClr val="0F1B3C"/>
          </a:solidFill>
          <a:ln/>
        </p:spPr>
      </p:sp>
      <p:sp>
        <p:nvSpPr>
          <p:cNvPr id="3" name="Shape 1"/>
          <p:cNvSpPr/>
          <p:nvPr/>
        </p:nvSpPr>
        <p:spPr>
          <a:xfrm>
            <a:off x="502920" y="256032"/>
            <a:ext cx="566928" cy="566928"/>
          </a:xfrm>
          <a:prstGeom prst="ellipse">
            <a:avLst/>
          </a:prstGeom>
          <a:solidFill>
            <a:srgbClr val="16244C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0321" y="403433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34440" y="201168"/>
            <a:ext cx="73152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ปฏิบัติการที่ 2  อ่านค่าเซนเซอร์ IMU</a:t>
            </a:r>
            <a:endParaRPr lang="en-US" sz="2100" dirty="0"/>
          </a:p>
        </p:txBody>
      </p:sp>
      <p:sp>
        <p:nvSpPr>
          <p:cNvPr id="6" name="Shape 3"/>
          <p:cNvSpPr/>
          <p:nvPr/>
        </p:nvSpPr>
        <p:spPr>
          <a:xfrm>
            <a:off x="548640" y="1371600"/>
            <a:ext cx="8046720" cy="621792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713232" y="1490472"/>
            <a:ext cx="384048" cy="384048"/>
          </a:xfrm>
          <a:prstGeom prst="ellipse">
            <a:avLst/>
          </a:prstGeom>
          <a:solidFill>
            <a:srgbClr val="FFB020"/>
          </a:solidFill>
          <a:ln/>
        </p:spPr>
      </p:sp>
      <p:sp>
        <p:nvSpPr>
          <p:cNvPr id="8" name="Text 5"/>
          <p:cNvSpPr/>
          <p:nvPr/>
        </p:nvSpPr>
        <p:spPr>
          <a:xfrm>
            <a:off x="713232" y="149047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1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1280160" y="1371600"/>
            <a:ext cx="7178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ส่งคำสั่ง {"T":126} เพื่อขอข้อมูล IMU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548640" y="2148840"/>
            <a:ext cx="8046720" cy="621792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713232" y="2267712"/>
            <a:ext cx="384048" cy="384048"/>
          </a:xfrm>
          <a:prstGeom prst="ellipse">
            <a:avLst/>
          </a:prstGeom>
          <a:solidFill>
            <a:srgbClr val="FFB020"/>
          </a:solidFill>
          <a:ln/>
        </p:spPr>
      </p:sp>
      <p:sp>
        <p:nvSpPr>
          <p:cNvPr id="12" name="Text 9"/>
          <p:cNvSpPr/>
          <p:nvPr/>
        </p:nvSpPr>
        <p:spPr>
          <a:xfrm>
            <a:off x="713232" y="226771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1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1280160" y="2148840"/>
            <a:ext cx="7178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อ่านค่ามุมหัน สนามแม่เหล็กโลก ความเร่ง และอุณหภูมิ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548640" y="2926080"/>
            <a:ext cx="8046720" cy="621792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713232" y="3044952"/>
            <a:ext cx="384048" cy="384048"/>
          </a:xfrm>
          <a:prstGeom prst="ellipse">
            <a:avLst/>
          </a:prstGeom>
          <a:solidFill>
            <a:srgbClr val="FFB020"/>
          </a:solidFill>
          <a:ln/>
        </p:spPr>
      </p:sp>
      <p:sp>
        <p:nvSpPr>
          <p:cNvPr id="16" name="Text 13"/>
          <p:cNvSpPr/>
          <p:nvPr/>
        </p:nvSpPr>
        <p:spPr>
          <a:xfrm>
            <a:off x="713232" y="304495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1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1280160" y="2926080"/>
            <a:ext cx="7178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วิเคราะห์ความสัมพันธ์ของค่าเมื่อหุ่นยนต์เคลื่อนที่</a:t>
            </a:r>
            <a:endParaRPr lang="en-US" sz="1300" dirty="0"/>
          </a:p>
        </p:txBody>
      </p:sp>
      <p:sp>
        <p:nvSpPr>
          <p:cNvPr id="18" name="Shape 15"/>
          <p:cNvSpPr/>
          <p:nvPr/>
        </p:nvSpPr>
        <p:spPr>
          <a:xfrm>
            <a:off x="548640" y="3703320"/>
            <a:ext cx="8046720" cy="621792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9" name="Shape 16"/>
          <p:cNvSpPr/>
          <p:nvPr/>
        </p:nvSpPr>
        <p:spPr>
          <a:xfrm>
            <a:off x="713232" y="3822192"/>
            <a:ext cx="384048" cy="384048"/>
          </a:xfrm>
          <a:prstGeom prst="ellipse">
            <a:avLst/>
          </a:prstGeom>
          <a:solidFill>
            <a:srgbClr val="FFB020"/>
          </a:solidFill>
          <a:ln/>
        </p:spPr>
      </p:sp>
      <p:sp>
        <p:nvSpPr>
          <p:cNvPr id="20" name="Text 17"/>
          <p:cNvSpPr/>
          <p:nvPr/>
        </p:nvSpPr>
        <p:spPr>
          <a:xfrm>
            <a:off x="713232" y="382219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1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21" name="Text 18"/>
          <p:cNvSpPr/>
          <p:nvPr/>
        </p:nvSpPr>
        <p:spPr>
          <a:xfrm>
            <a:off x="1280160" y="3703320"/>
            <a:ext cx="7178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สรุปผลเป็นตารางเปรียบเทียบ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457200" y="4882896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</a:t>
            </a:r>
            <a:endParaRPr lang="en-US" sz="900" dirty="0"/>
          </a:p>
        </p:txBody>
      </p:sp>
      <p:sp>
        <p:nvSpPr>
          <p:cNvPr id="23" name="Text 20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F1B3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640080" cy="640080"/>
          </a:xfrm>
          <a:prstGeom prst="ellipse">
            <a:avLst/>
          </a:prstGeom>
          <a:solidFill>
            <a:srgbClr val="16244C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5061" y="623621"/>
            <a:ext cx="307238" cy="30723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38912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สรุปหน่วยที่ 1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640080" y="1417320"/>
            <a:ext cx="365760" cy="365760"/>
          </a:xfrm>
          <a:prstGeom prst="ellipse">
            <a:avLst/>
          </a:prstGeom>
          <a:solidFill>
            <a:srgbClr val="1B2A56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178" y="1512418"/>
            <a:ext cx="175565" cy="17556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188720" y="1362456"/>
            <a:ext cx="7223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7EE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โครงสร้างและสเปคของ WAVE ROVER</a:t>
            </a:r>
            <a:endParaRPr lang="en-US" sz="1400" dirty="0"/>
          </a:p>
        </p:txBody>
      </p:sp>
      <p:sp>
        <p:nvSpPr>
          <p:cNvPr id="8" name="Shape 4"/>
          <p:cNvSpPr/>
          <p:nvPr/>
        </p:nvSpPr>
        <p:spPr>
          <a:xfrm>
            <a:off x="640080" y="2075688"/>
            <a:ext cx="365760" cy="365760"/>
          </a:xfrm>
          <a:prstGeom prst="ellipse">
            <a:avLst/>
          </a:prstGeom>
          <a:solidFill>
            <a:srgbClr val="1B2A56"/>
          </a:solidFill>
          <a:ln/>
        </p:spPr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178" y="2170786"/>
            <a:ext cx="175565" cy="17556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188720" y="2020824"/>
            <a:ext cx="7223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7EE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การเชื่อมต่อ WiFi ทั้งสองโหมด</a:t>
            </a:r>
            <a:endParaRPr lang="en-US" sz="1400" dirty="0"/>
          </a:p>
        </p:txBody>
      </p:sp>
      <p:sp>
        <p:nvSpPr>
          <p:cNvPr id="11" name="Shape 6"/>
          <p:cNvSpPr/>
          <p:nvPr/>
        </p:nvSpPr>
        <p:spPr>
          <a:xfrm>
            <a:off x="640080" y="2734056"/>
            <a:ext cx="365760" cy="365760"/>
          </a:xfrm>
          <a:prstGeom prst="ellipse">
            <a:avLst/>
          </a:prstGeom>
          <a:solidFill>
            <a:srgbClr val="1B2A56"/>
          </a:solidFill>
          <a:ln/>
        </p:spPr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178" y="2829154"/>
            <a:ext cx="175565" cy="175565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188720" y="2679192"/>
            <a:ext cx="7223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7EE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คำสั่ง JSON พื้นฐานที่ใช้ควบคุม</a:t>
            </a:r>
            <a:endParaRPr lang="en-US" sz="1400" dirty="0"/>
          </a:p>
        </p:txBody>
      </p:sp>
      <p:sp>
        <p:nvSpPr>
          <p:cNvPr id="14" name="Shape 8"/>
          <p:cNvSpPr/>
          <p:nvPr/>
        </p:nvSpPr>
        <p:spPr>
          <a:xfrm>
            <a:off x="548640" y="3977640"/>
            <a:ext cx="8046720" cy="685800"/>
          </a:xfrm>
          <a:prstGeom prst="roundRect">
            <a:avLst>
              <a:gd name="adj" fmla="val 10667"/>
            </a:avLst>
          </a:prstGeom>
          <a:solidFill>
            <a:srgbClr val="16244C"/>
          </a:solidFill>
          <a:ln/>
        </p:spPr>
      </p:sp>
      <p:sp>
        <p:nvSpPr>
          <p:cNvPr id="15" name="Shape 9"/>
          <p:cNvSpPr/>
          <p:nvPr/>
        </p:nvSpPr>
        <p:spPr>
          <a:xfrm>
            <a:off x="777240" y="4142232"/>
            <a:ext cx="365760" cy="365760"/>
          </a:xfrm>
          <a:prstGeom prst="ellipse">
            <a:avLst/>
          </a:prstGeom>
          <a:solidFill>
            <a:srgbClr val="0F1B3C"/>
          </a:solidFill>
          <a:ln/>
        </p:spPr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338" y="4237330"/>
            <a:ext cx="175565" cy="175565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1325880" y="3977640"/>
            <a:ext cx="7086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FFB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ต่อไป: หน่วยที่ 2 ระบบควบคุมแบบ Closed-loop กับ UGV01</a:t>
            </a:r>
            <a:endParaRPr lang="en-US" sz="1300" dirty="0"/>
          </a:p>
        </p:txBody>
      </p:sp>
      <p:sp>
        <p:nvSpPr>
          <p:cNvPr id="18" name="Text 11"/>
          <p:cNvSpPr/>
          <p:nvPr/>
        </p:nvSpPr>
        <p:spPr>
          <a:xfrm>
            <a:off x="457200" y="4882896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</a:t>
            </a:r>
            <a:endParaRPr lang="en-US" sz="900" dirty="0"/>
          </a:p>
        </p:txBody>
      </p:sp>
      <p:sp>
        <p:nvSpPr>
          <p:cNvPr id="19" name="Text 12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F1B3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863840" y="2926080"/>
            <a:ext cx="2743200" cy="2743200"/>
          </a:xfrm>
          <a:prstGeom prst="ellipse">
            <a:avLst/>
          </a:prstGeom>
          <a:solidFill>
            <a:srgbClr val="1624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1148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B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หน่วยการเรียนรู้ที่ 2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749808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ระบบควบคุมแบบ Closed-loop กับ UGV01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48640" y="1965960"/>
            <a:ext cx="2514600" cy="2148840"/>
          </a:xfrm>
          <a:prstGeom prst="roundRect">
            <a:avLst>
              <a:gd name="adj" fmla="val 3404"/>
            </a:avLst>
          </a:prstGeom>
          <a:solidFill>
            <a:srgbClr val="16244C"/>
          </a:solidFill>
          <a:ln/>
        </p:spPr>
      </p:sp>
      <p:sp>
        <p:nvSpPr>
          <p:cNvPr id="6" name="Shape 4"/>
          <p:cNvSpPr/>
          <p:nvPr/>
        </p:nvSpPr>
        <p:spPr>
          <a:xfrm>
            <a:off x="1485900" y="2240280"/>
            <a:ext cx="640080" cy="640080"/>
          </a:xfrm>
          <a:prstGeom prst="ellipse">
            <a:avLst/>
          </a:prstGeom>
          <a:solidFill>
            <a:srgbClr val="0F1B3C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52321" y="2406701"/>
            <a:ext cx="307238" cy="30723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85800" y="3017520"/>
            <a:ext cx="224028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E7EE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ทำความรู้จักมอเตอร์แบบมี Encoder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3319272" y="1965960"/>
            <a:ext cx="2514600" cy="2148840"/>
          </a:xfrm>
          <a:prstGeom prst="roundRect">
            <a:avLst>
              <a:gd name="adj" fmla="val 3404"/>
            </a:avLst>
          </a:prstGeom>
          <a:solidFill>
            <a:srgbClr val="16244C"/>
          </a:solidFill>
          <a:ln/>
        </p:spPr>
      </p:sp>
      <p:sp>
        <p:nvSpPr>
          <p:cNvPr id="10" name="Shape 7"/>
          <p:cNvSpPr/>
          <p:nvPr/>
        </p:nvSpPr>
        <p:spPr>
          <a:xfrm>
            <a:off x="4256532" y="2240280"/>
            <a:ext cx="640080" cy="640080"/>
          </a:xfrm>
          <a:prstGeom prst="ellipse">
            <a:avLst/>
          </a:prstGeom>
          <a:solidFill>
            <a:srgbClr val="0F1B3C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2953" y="2406701"/>
            <a:ext cx="307238" cy="30723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456432" y="3017520"/>
            <a:ext cx="224028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E7EE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เรียนรู้หลักการควบคุม PID</a:t>
            </a:r>
            <a:endParaRPr lang="en-US" sz="1250" dirty="0"/>
          </a:p>
        </p:txBody>
      </p:sp>
      <p:sp>
        <p:nvSpPr>
          <p:cNvPr id="13" name="Shape 9"/>
          <p:cNvSpPr/>
          <p:nvPr/>
        </p:nvSpPr>
        <p:spPr>
          <a:xfrm>
            <a:off x="6089904" y="1965960"/>
            <a:ext cx="2514600" cy="2148840"/>
          </a:xfrm>
          <a:prstGeom prst="roundRect">
            <a:avLst>
              <a:gd name="adj" fmla="val 3404"/>
            </a:avLst>
          </a:prstGeom>
          <a:solidFill>
            <a:srgbClr val="16244C"/>
          </a:solidFill>
          <a:ln/>
        </p:spPr>
      </p:sp>
      <p:sp>
        <p:nvSpPr>
          <p:cNvPr id="14" name="Shape 10"/>
          <p:cNvSpPr/>
          <p:nvPr/>
        </p:nvSpPr>
        <p:spPr>
          <a:xfrm>
            <a:off x="7027164" y="2240280"/>
            <a:ext cx="640080" cy="640080"/>
          </a:xfrm>
          <a:prstGeom prst="ellipse">
            <a:avLst/>
          </a:prstGeom>
          <a:solidFill>
            <a:srgbClr val="0F1B3C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3585" y="2406701"/>
            <a:ext cx="307238" cy="307238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227064" y="3017520"/>
            <a:ext cx="224028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E7EE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ทดลองควบคุม UGV01 แบบแม่นยำ</a:t>
            </a:r>
            <a:endParaRPr lang="en-US" sz="1250" dirty="0"/>
          </a:p>
        </p:txBody>
      </p:sp>
      <p:sp>
        <p:nvSpPr>
          <p:cNvPr id="17" name="Text 12"/>
          <p:cNvSpPr/>
          <p:nvPr/>
        </p:nvSpPr>
        <p:spPr>
          <a:xfrm>
            <a:off x="457200" y="4882896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</a:t>
            </a:r>
            <a:endParaRPr lang="en-US" sz="900" dirty="0"/>
          </a:p>
        </p:txBody>
      </p:sp>
      <p:sp>
        <p:nvSpPr>
          <p:cNvPr id="18" name="Text 13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F1B3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863840" y="2926080"/>
            <a:ext cx="2743200" cy="2743200"/>
          </a:xfrm>
          <a:prstGeom prst="ellipse">
            <a:avLst/>
          </a:prstGeom>
          <a:solidFill>
            <a:srgbClr val="1624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1148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B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หน่วยการเรียนรู้ที่ 1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749808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พื้นฐานหุ่นยนต์เคลื่อนที่และ WAVE ROVER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48640" y="1965960"/>
            <a:ext cx="2514600" cy="2148840"/>
          </a:xfrm>
          <a:prstGeom prst="roundRect">
            <a:avLst>
              <a:gd name="adj" fmla="val 3404"/>
            </a:avLst>
          </a:prstGeom>
          <a:solidFill>
            <a:srgbClr val="16244C"/>
          </a:solidFill>
          <a:ln/>
        </p:spPr>
      </p:sp>
      <p:sp>
        <p:nvSpPr>
          <p:cNvPr id="6" name="Shape 4"/>
          <p:cNvSpPr/>
          <p:nvPr/>
        </p:nvSpPr>
        <p:spPr>
          <a:xfrm>
            <a:off x="1485900" y="2240280"/>
            <a:ext cx="640080" cy="640080"/>
          </a:xfrm>
          <a:prstGeom prst="ellipse">
            <a:avLst/>
          </a:prstGeom>
          <a:solidFill>
            <a:srgbClr val="0F1B3C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52321" y="2406701"/>
            <a:ext cx="307238" cy="30723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85800" y="3017520"/>
            <a:ext cx="224028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E7EE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ทำความรู้จักหุ่นยนต์เคลื่อนที่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3319272" y="1965960"/>
            <a:ext cx="2514600" cy="2148840"/>
          </a:xfrm>
          <a:prstGeom prst="roundRect">
            <a:avLst>
              <a:gd name="adj" fmla="val 3404"/>
            </a:avLst>
          </a:prstGeom>
          <a:solidFill>
            <a:srgbClr val="16244C"/>
          </a:solidFill>
          <a:ln/>
        </p:spPr>
      </p:sp>
      <p:sp>
        <p:nvSpPr>
          <p:cNvPr id="10" name="Shape 7"/>
          <p:cNvSpPr/>
          <p:nvPr/>
        </p:nvSpPr>
        <p:spPr>
          <a:xfrm>
            <a:off x="4256532" y="2240280"/>
            <a:ext cx="640080" cy="640080"/>
          </a:xfrm>
          <a:prstGeom prst="ellipse">
            <a:avLst/>
          </a:prstGeom>
          <a:solidFill>
            <a:srgbClr val="0F1B3C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2953" y="2406701"/>
            <a:ext cx="307238" cy="30723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456432" y="3017520"/>
            <a:ext cx="224028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E7EE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ศึกษาโครงสร้าง WAVE ROVER</a:t>
            </a:r>
            <a:endParaRPr lang="en-US" sz="1250" dirty="0"/>
          </a:p>
        </p:txBody>
      </p:sp>
      <p:sp>
        <p:nvSpPr>
          <p:cNvPr id="13" name="Shape 9"/>
          <p:cNvSpPr/>
          <p:nvPr/>
        </p:nvSpPr>
        <p:spPr>
          <a:xfrm>
            <a:off x="6089904" y="1965960"/>
            <a:ext cx="2514600" cy="2148840"/>
          </a:xfrm>
          <a:prstGeom prst="roundRect">
            <a:avLst>
              <a:gd name="adj" fmla="val 3404"/>
            </a:avLst>
          </a:prstGeom>
          <a:solidFill>
            <a:srgbClr val="16244C"/>
          </a:solidFill>
          <a:ln/>
        </p:spPr>
      </p:sp>
      <p:sp>
        <p:nvSpPr>
          <p:cNvPr id="14" name="Shape 10"/>
          <p:cNvSpPr/>
          <p:nvPr/>
        </p:nvSpPr>
        <p:spPr>
          <a:xfrm>
            <a:off x="7027164" y="2240280"/>
            <a:ext cx="640080" cy="640080"/>
          </a:xfrm>
          <a:prstGeom prst="ellipse">
            <a:avLst/>
          </a:prstGeom>
          <a:solidFill>
            <a:srgbClr val="0F1B3C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3585" y="2406701"/>
            <a:ext cx="307238" cy="307238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227064" y="3017520"/>
            <a:ext cx="224028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E7EE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ควบคุมหุ่นยนต์ด้วยคำสั่ง JSON เบื้องต้น</a:t>
            </a:r>
            <a:endParaRPr lang="en-US" sz="1250" dirty="0"/>
          </a:p>
        </p:txBody>
      </p:sp>
      <p:sp>
        <p:nvSpPr>
          <p:cNvPr id="17" name="Text 12"/>
          <p:cNvSpPr/>
          <p:nvPr/>
        </p:nvSpPr>
        <p:spPr>
          <a:xfrm>
            <a:off x="457200" y="4882896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</a:t>
            </a:r>
            <a:endParaRPr lang="en-US" sz="900" dirty="0"/>
          </a:p>
        </p:txBody>
      </p:sp>
      <p:sp>
        <p:nvSpPr>
          <p:cNvPr id="18" name="Text 13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3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ผลการเรียนรู้ที่คาดหวัง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80467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621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หลังเรียนจบหน่วยที่ 2 ผู้เรียนสามารถ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8046720" cy="3246120"/>
          </a:xfrm>
          <a:prstGeom prst="roundRect">
            <a:avLst>
              <a:gd name="adj" fmla="val 253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1691640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4252" y="1791492"/>
            <a:ext cx="184343" cy="18434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508760" y="1645920"/>
            <a:ext cx="6766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อธิบายความแตกต่างระหว่าง Open-loop และ Closed-loop ได้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914400" y="2404872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252" y="2504724"/>
            <a:ext cx="184343" cy="184343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08760" y="2359152"/>
            <a:ext cx="6766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ปรับค่า PID เบื้องต้นได้</a:t>
            </a:r>
            <a:endParaRPr lang="en-US" sz="1450" dirty="0"/>
          </a:p>
        </p:txBody>
      </p:sp>
      <p:sp>
        <p:nvSpPr>
          <p:cNvPr id="11" name="Shape 7"/>
          <p:cNvSpPr/>
          <p:nvPr/>
        </p:nvSpPr>
        <p:spPr>
          <a:xfrm>
            <a:off x="914400" y="3118104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252" y="3217956"/>
            <a:ext cx="184343" cy="184343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508760" y="3072384"/>
            <a:ext cx="6766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ใช้คำสั่ง CMD_ROS_CTRL ควบคุมความเร็วเชิงเส้นและมุมได้</a:t>
            </a:r>
            <a:endParaRPr lang="en-US" sz="1450" dirty="0"/>
          </a:p>
        </p:txBody>
      </p:sp>
      <p:sp>
        <p:nvSpPr>
          <p:cNvPr id="14" name="Shape 9"/>
          <p:cNvSpPr/>
          <p:nvPr/>
        </p:nvSpPr>
        <p:spPr>
          <a:xfrm>
            <a:off x="914400" y="3831336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4252" y="3931188"/>
            <a:ext cx="184343" cy="184343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508760" y="3785616"/>
            <a:ext cx="6766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วิเคราะห์ความแม่นยำการเคลื่อนที่ได้</a:t>
            </a:r>
            <a:endParaRPr lang="en-US" sz="1450" dirty="0"/>
          </a:p>
        </p:txBody>
      </p:sp>
      <p:sp>
        <p:nvSpPr>
          <p:cNvPr id="17" name="Text 11"/>
          <p:cNvSpPr/>
          <p:nvPr/>
        </p:nvSpPr>
        <p:spPr>
          <a:xfrm>
            <a:off x="457200" y="4882896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</a:t>
            </a:r>
            <a:endParaRPr lang="en-US" sz="900" dirty="0"/>
          </a:p>
        </p:txBody>
      </p:sp>
      <p:sp>
        <p:nvSpPr>
          <p:cNvPr id="18" name="Text 12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3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66928" cy="56692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6041" y="531449"/>
            <a:ext cx="272125" cy="27212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36576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621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Encoder คืออะไร ทำงานอย่างไร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1280160" y="93268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หลักการพื้นฐานของเซนเซอร์วัดรอบ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548640" y="1371600"/>
            <a:ext cx="8046720" cy="315468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868680" y="150876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268" y="1594348"/>
            <a:ext cx="158008" cy="15800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371600" y="143560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อุปกรณ์วัดตำแหน่งและความเร็วการหมุนของมอเตอร์</a:t>
            </a:r>
            <a:endParaRPr lang="en-US" sz="1350" dirty="0"/>
          </a:p>
        </p:txBody>
      </p:sp>
      <p:sp>
        <p:nvSpPr>
          <p:cNvPr id="10" name="Shape 6"/>
          <p:cNvSpPr/>
          <p:nvPr/>
        </p:nvSpPr>
        <p:spPr>
          <a:xfrm>
            <a:off x="868680" y="222885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268" y="2314438"/>
            <a:ext cx="158008" cy="15800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371600" y="215569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ส่งสัญญาณพัลส์กลับมายัง ESP32</a:t>
            </a:r>
            <a:endParaRPr lang="en-US" sz="1350" dirty="0"/>
          </a:p>
        </p:txBody>
      </p:sp>
      <p:sp>
        <p:nvSpPr>
          <p:cNvPr id="13" name="Shape 8"/>
          <p:cNvSpPr/>
          <p:nvPr/>
        </p:nvSpPr>
        <p:spPr>
          <a:xfrm>
            <a:off x="868680" y="294894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268" y="3034528"/>
            <a:ext cx="158008" cy="158008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371600" y="287578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ทำให้ทราบความเร็วจริงของล้อแต่ละข้าง</a:t>
            </a:r>
            <a:endParaRPr lang="en-US" sz="1350" dirty="0"/>
          </a:p>
        </p:txBody>
      </p:sp>
      <p:sp>
        <p:nvSpPr>
          <p:cNvPr id="16" name="Shape 10"/>
          <p:cNvSpPr/>
          <p:nvPr/>
        </p:nvSpPr>
        <p:spPr>
          <a:xfrm>
            <a:off x="868680" y="366903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268" y="3754618"/>
            <a:ext cx="158008" cy="158008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371600" y="359587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เป็นพื้นฐานของการควบคุมแบบวงปิด</a:t>
            </a:r>
            <a:endParaRPr lang="en-US" sz="1350" dirty="0"/>
          </a:p>
        </p:txBody>
      </p:sp>
      <p:sp>
        <p:nvSpPr>
          <p:cNvPr id="19" name="Text 12"/>
          <p:cNvSpPr/>
          <p:nvPr/>
        </p:nvSpPr>
        <p:spPr>
          <a:xfrm>
            <a:off x="457200" y="4882896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</a:t>
            </a:r>
            <a:endParaRPr lang="en-US" sz="900" dirty="0"/>
          </a:p>
        </p:txBody>
      </p:sp>
      <p:sp>
        <p:nvSpPr>
          <p:cNvPr id="20" name="Text 13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3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66928" cy="56692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6041" y="531449"/>
            <a:ext cx="272125" cy="27212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36576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621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Open-loop เทียบกับ Closed-loop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1280160" y="93268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ความแตกต่างของสองระบบควบคุม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548640" y="1371600"/>
            <a:ext cx="38862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749808" y="1572768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660" y="1672620"/>
            <a:ext cx="184343" cy="18434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280160" y="1481328"/>
            <a:ext cx="2971800" cy="1289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Open-loop ไม่มีการตรวจสอบผลลัพธ์ ใช้ใน WAVE ROVER</a:t>
            </a:r>
            <a:endParaRPr lang="en-US" sz="1250" dirty="0"/>
          </a:p>
        </p:txBody>
      </p:sp>
      <p:sp>
        <p:nvSpPr>
          <p:cNvPr id="10" name="Shape 6"/>
          <p:cNvSpPr/>
          <p:nvPr/>
        </p:nvSpPr>
        <p:spPr>
          <a:xfrm>
            <a:off x="4709160" y="1371600"/>
            <a:ext cx="38862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4910328" y="1572768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0180" y="1672620"/>
            <a:ext cx="184343" cy="184343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440680" y="1481328"/>
            <a:ext cx="2971800" cy="1289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Closed-loop มีการป้อนกลับข้อมูลตลอดเวลา ใช้ใน UGV01</a:t>
            </a:r>
            <a:endParaRPr lang="en-US" sz="1250" dirty="0"/>
          </a:p>
        </p:txBody>
      </p:sp>
      <p:sp>
        <p:nvSpPr>
          <p:cNvPr id="14" name="Shape 9"/>
          <p:cNvSpPr/>
          <p:nvPr/>
        </p:nvSpPr>
        <p:spPr>
          <a:xfrm>
            <a:off x="548640" y="3108960"/>
            <a:ext cx="38862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5" name="Shape 10"/>
          <p:cNvSpPr/>
          <p:nvPr/>
        </p:nvSpPr>
        <p:spPr>
          <a:xfrm>
            <a:off x="749808" y="3310128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660" y="3409980"/>
            <a:ext cx="184343" cy="184343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280160" y="3218688"/>
            <a:ext cx="2971800" cy="1289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ข้อดีของ Closed-loop คือความแม่นยำและความเสถียร</a:t>
            </a:r>
            <a:endParaRPr lang="en-US" sz="1250" dirty="0"/>
          </a:p>
        </p:txBody>
      </p:sp>
      <p:sp>
        <p:nvSpPr>
          <p:cNvPr id="18" name="Shape 12"/>
          <p:cNvSpPr/>
          <p:nvPr/>
        </p:nvSpPr>
        <p:spPr>
          <a:xfrm>
            <a:off x="4709160" y="3108960"/>
            <a:ext cx="38862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9" name="Shape 13"/>
          <p:cNvSpPr/>
          <p:nvPr/>
        </p:nvSpPr>
        <p:spPr>
          <a:xfrm>
            <a:off x="4910328" y="3310128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0180" y="3409980"/>
            <a:ext cx="184343" cy="184343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5440680" y="3218688"/>
            <a:ext cx="2971800" cy="1289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ผลกระทบต่อการเคลื่อนที่เป็นเส้นตรง</a:t>
            </a:r>
            <a:endParaRPr lang="en-US" sz="1250" dirty="0"/>
          </a:p>
        </p:txBody>
      </p:sp>
      <p:sp>
        <p:nvSpPr>
          <p:cNvPr id="22" name="Text 15"/>
          <p:cNvSpPr/>
          <p:nvPr/>
        </p:nvSpPr>
        <p:spPr>
          <a:xfrm>
            <a:off x="457200" y="4882896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</a:t>
            </a:r>
            <a:endParaRPr lang="en-US" sz="900" dirty="0"/>
          </a:p>
        </p:txBody>
      </p:sp>
      <p:sp>
        <p:nvSpPr>
          <p:cNvPr id="23" name="Text 16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3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66928" cy="56692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6041" y="531449"/>
            <a:ext cx="272125" cy="27212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36576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621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โครงสร้างช่วงล่างอิสระของ UGV01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1280160" y="93268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จุดเด่นด้านกลไก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548640" y="1371600"/>
            <a:ext cx="8046720" cy="315468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868680" y="150876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268" y="1594348"/>
            <a:ext cx="158008" cy="15800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371600" y="143560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ระบบ Independent Suspension ทั้งสี่ด้าน</a:t>
            </a:r>
            <a:endParaRPr lang="en-US" sz="1350" dirty="0"/>
          </a:p>
        </p:txBody>
      </p:sp>
      <p:sp>
        <p:nvSpPr>
          <p:cNvPr id="10" name="Shape 6"/>
          <p:cNvSpPr/>
          <p:nvPr/>
        </p:nvSpPr>
        <p:spPr>
          <a:xfrm>
            <a:off x="868680" y="222885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268" y="2314438"/>
            <a:ext cx="158008" cy="15800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371600" y="215569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ลดแรงกระแทกจากภูมิประเทศขรุขระ</a:t>
            </a:r>
            <a:endParaRPr lang="en-US" sz="1350" dirty="0"/>
          </a:p>
        </p:txBody>
      </p:sp>
      <p:sp>
        <p:nvSpPr>
          <p:cNvPr id="13" name="Shape 8"/>
          <p:cNvSpPr/>
          <p:nvPr/>
        </p:nvSpPr>
        <p:spPr>
          <a:xfrm>
            <a:off x="868680" y="294894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268" y="3034528"/>
            <a:ext cx="158008" cy="158008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371600" y="287578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เมื่อปีนทางลาดชัน ช่วงล่างหดตัวเพิ่มแรงยึดเกาะ</a:t>
            </a:r>
            <a:endParaRPr lang="en-US" sz="1350" dirty="0"/>
          </a:p>
        </p:txBody>
      </p:sp>
      <p:sp>
        <p:nvSpPr>
          <p:cNvPr id="16" name="Shape 10"/>
          <p:cNvSpPr/>
          <p:nvPr/>
        </p:nvSpPr>
        <p:spPr>
          <a:xfrm>
            <a:off x="868680" y="366903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268" y="3754618"/>
            <a:ext cx="158008" cy="158008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371600" y="359587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รางอลูมิเนียมมาตรฐาน 1020 สำหรับต่อขยายอุปกรณ์</a:t>
            </a:r>
            <a:endParaRPr lang="en-US" sz="1350" dirty="0"/>
          </a:p>
        </p:txBody>
      </p:sp>
      <p:sp>
        <p:nvSpPr>
          <p:cNvPr id="19" name="Text 12"/>
          <p:cNvSpPr/>
          <p:nvPr/>
        </p:nvSpPr>
        <p:spPr>
          <a:xfrm>
            <a:off x="457200" y="4882896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</a:t>
            </a:r>
            <a:endParaRPr lang="en-US" sz="900" dirty="0"/>
          </a:p>
        </p:txBody>
      </p:sp>
      <p:sp>
        <p:nvSpPr>
          <p:cNvPr id="20" name="Text 13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3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66928" cy="56692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6041" y="531449"/>
            <a:ext cx="272125" cy="27212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36576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621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หลักการควบคุม PID เบื้องต้น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1280160" y="93268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แนวคิดของตัวควบคุม P I D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548640" y="1371600"/>
            <a:ext cx="38862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749808" y="1572768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660" y="1672620"/>
            <a:ext cx="184343" cy="18434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280160" y="1481328"/>
            <a:ext cx="2971800" cy="1289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 คือสัดส่วนความคลาดเคลื่อนปัจจุบัน</a:t>
            </a:r>
            <a:endParaRPr lang="en-US" sz="1250" dirty="0"/>
          </a:p>
        </p:txBody>
      </p:sp>
      <p:sp>
        <p:nvSpPr>
          <p:cNvPr id="10" name="Shape 6"/>
          <p:cNvSpPr/>
          <p:nvPr/>
        </p:nvSpPr>
        <p:spPr>
          <a:xfrm>
            <a:off x="4709160" y="1371600"/>
            <a:ext cx="38862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4910328" y="1572768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0180" y="1672620"/>
            <a:ext cx="184343" cy="184343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440680" y="1481328"/>
            <a:ext cx="2971800" cy="1289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คือผลรวมความคลาดเคลื่อนสะสม</a:t>
            </a:r>
            <a:endParaRPr lang="en-US" sz="1250" dirty="0"/>
          </a:p>
        </p:txBody>
      </p:sp>
      <p:sp>
        <p:nvSpPr>
          <p:cNvPr id="14" name="Shape 9"/>
          <p:cNvSpPr/>
          <p:nvPr/>
        </p:nvSpPr>
        <p:spPr>
          <a:xfrm>
            <a:off x="548640" y="3108960"/>
            <a:ext cx="38862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5" name="Shape 10"/>
          <p:cNvSpPr/>
          <p:nvPr/>
        </p:nvSpPr>
        <p:spPr>
          <a:xfrm>
            <a:off x="749808" y="3310128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660" y="3409980"/>
            <a:ext cx="184343" cy="184343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280160" y="3218688"/>
            <a:ext cx="2971800" cy="1289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 คืออัตราการเปลี่ยนแปลงความคลาดเคลื่อน</a:t>
            </a:r>
            <a:endParaRPr lang="en-US" sz="1250" dirty="0"/>
          </a:p>
        </p:txBody>
      </p:sp>
      <p:sp>
        <p:nvSpPr>
          <p:cNvPr id="18" name="Shape 12"/>
          <p:cNvSpPr/>
          <p:nvPr/>
        </p:nvSpPr>
        <p:spPr>
          <a:xfrm>
            <a:off x="4709160" y="3108960"/>
            <a:ext cx="38862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9" name="Shape 13"/>
          <p:cNvSpPr/>
          <p:nvPr/>
        </p:nvSpPr>
        <p:spPr>
          <a:xfrm>
            <a:off x="4910328" y="3310128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0180" y="3409980"/>
            <a:ext cx="184343" cy="184343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5440680" y="3218688"/>
            <a:ext cx="2971800" cy="1289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การปรับสามค่านี้ทำให้มอเตอร์เสถียรและแม่นยำ</a:t>
            </a:r>
            <a:endParaRPr lang="en-US" sz="1250" dirty="0"/>
          </a:p>
        </p:txBody>
      </p:sp>
      <p:sp>
        <p:nvSpPr>
          <p:cNvPr id="22" name="Text 15"/>
          <p:cNvSpPr/>
          <p:nvPr/>
        </p:nvSpPr>
        <p:spPr>
          <a:xfrm>
            <a:off x="457200" y="4882896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</a:t>
            </a:r>
            <a:endParaRPr lang="en-US" sz="900" dirty="0"/>
          </a:p>
        </p:txBody>
      </p:sp>
      <p:sp>
        <p:nvSpPr>
          <p:cNvPr id="23" name="Text 16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3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66928" cy="56692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6041" y="531449"/>
            <a:ext cx="272125" cy="27212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36576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621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คำสั่งตั้งค่า Motor PID</a:t>
            </a:r>
            <a:endParaRPr lang="en-US" sz="2100" dirty="0"/>
          </a:p>
        </p:txBody>
      </p:sp>
      <p:sp>
        <p:nvSpPr>
          <p:cNvPr id="5" name="Shape 2"/>
          <p:cNvSpPr/>
          <p:nvPr/>
        </p:nvSpPr>
        <p:spPr>
          <a:xfrm>
            <a:off x="548640" y="1234440"/>
            <a:ext cx="8046720" cy="777240"/>
          </a:xfrm>
          <a:prstGeom prst="roundRect">
            <a:avLst>
              <a:gd name="adj" fmla="val 8235"/>
            </a:avLst>
          </a:prstGeom>
          <a:solidFill>
            <a:srgbClr val="0F1B3C"/>
          </a:solidFill>
          <a:ln/>
        </p:spPr>
      </p:sp>
      <p:sp>
        <p:nvSpPr>
          <p:cNvPr id="6" name="Text 3"/>
          <p:cNvSpPr/>
          <p:nvPr/>
        </p:nvSpPr>
        <p:spPr>
          <a:xfrm>
            <a:off x="731520" y="1234440"/>
            <a:ext cx="7680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1FC7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{"T":2, "P":200, "I":2500, "D":0, "L":255}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548640" y="2194560"/>
            <a:ext cx="80467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68680" y="2331720"/>
            <a:ext cx="310896" cy="310896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513" y="2412553"/>
            <a:ext cx="149230" cy="14923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325880" y="2258568"/>
            <a:ext cx="7086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 I D ควบคุมพฤติกรรมการตอบสนองของมอเตอร์</a:t>
            </a:r>
            <a:endParaRPr lang="en-US" sz="1300" dirty="0"/>
          </a:p>
        </p:txBody>
      </p:sp>
      <p:sp>
        <p:nvSpPr>
          <p:cNvPr id="11" name="Shape 7"/>
          <p:cNvSpPr/>
          <p:nvPr/>
        </p:nvSpPr>
        <p:spPr>
          <a:xfrm>
            <a:off x="868680" y="2846070"/>
            <a:ext cx="310896" cy="310896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513" y="2926903"/>
            <a:ext cx="149230" cy="14923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325880" y="2772918"/>
            <a:ext cx="7086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 คือค่าสำรองสำหรับ Windup Limit</a:t>
            </a:r>
            <a:endParaRPr lang="en-US" sz="1300" dirty="0"/>
          </a:p>
        </p:txBody>
      </p:sp>
      <p:sp>
        <p:nvSpPr>
          <p:cNvPr id="14" name="Shape 9"/>
          <p:cNvSpPr/>
          <p:nvPr/>
        </p:nvSpPr>
        <p:spPr>
          <a:xfrm>
            <a:off x="868680" y="3360420"/>
            <a:ext cx="310896" cy="310896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513" y="3441253"/>
            <a:ext cx="149230" cy="14923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325880" y="3287268"/>
            <a:ext cx="7086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ใช้ได้เฉพาะรุ่นที่มี Encoder เช่น UGV01</a:t>
            </a:r>
            <a:endParaRPr lang="en-US" sz="1300" dirty="0"/>
          </a:p>
        </p:txBody>
      </p:sp>
      <p:sp>
        <p:nvSpPr>
          <p:cNvPr id="17" name="Shape 11"/>
          <p:cNvSpPr/>
          <p:nvPr/>
        </p:nvSpPr>
        <p:spPr>
          <a:xfrm>
            <a:off x="868680" y="3874770"/>
            <a:ext cx="310896" cy="310896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513" y="3955603"/>
            <a:ext cx="149230" cy="149230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1325880" y="3801618"/>
            <a:ext cx="7086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ทดลองปรับค่าและสังเกตความแตกต่าง</a:t>
            </a:r>
            <a:endParaRPr lang="en-US" sz="1300" dirty="0"/>
          </a:p>
        </p:txBody>
      </p:sp>
      <p:sp>
        <p:nvSpPr>
          <p:cNvPr id="20" name="Text 13"/>
          <p:cNvSpPr/>
          <p:nvPr/>
        </p:nvSpPr>
        <p:spPr>
          <a:xfrm>
            <a:off x="457200" y="4882896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</a:t>
            </a:r>
            <a:endParaRPr lang="en-US" sz="900" dirty="0"/>
          </a:p>
        </p:txBody>
      </p:sp>
      <p:sp>
        <p:nvSpPr>
          <p:cNvPr id="21" name="Text 14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3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51560"/>
          </a:xfrm>
          <a:prstGeom prst="roundRect">
            <a:avLst/>
          </a:prstGeom>
          <a:solidFill>
            <a:srgbClr val="0F1B3C"/>
          </a:solidFill>
          <a:ln/>
        </p:spPr>
      </p:sp>
      <p:sp>
        <p:nvSpPr>
          <p:cNvPr id="3" name="Shape 1"/>
          <p:cNvSpPr/>
          <p:nvPr/>
        </p:nvSpPr>
        <p:spPr>
          <a:xfrm>
            <a:off x="502920" y="256032"/>
            <a:ext cx="566928" cy="566928"/>
          </a:xfrm>
          <a:prstGeom prst="ellipse">
            <a:avLst/>
          </a:prstGeom>
          <a:solidFill>
            <a:srgbClr val="16244C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0321" y="403433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34440" y="201168"/>
            <a:ext cx="73152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ปฏิบัติการที่ 3  ปรับค่า PID บน UGV01</a:t>
            </a:r>
            <a:endParaRPr lang="en-US" sz="2100" dirty="0"/>
          </a:p>
        </p:txBody>
      </p:sp>
      <p:sp>
        <p:nvSpPr>
          <p:cNvPr id="6" name="Shape 3"/>
          <p:cNvSpPr/>
          <p:nvPr/>
        </p:nvSpPr>
        <p:spPr>
          <a:xfrm>
            <a:off x="548640" y="1371600"/>
            <a:ext cx="8046720" cy="621792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713232" y="1490472"/>
            <a:ext cx="384048" cy="384048"/>
          </a:xfrm>
          <a:prstGeom prst="ellipse">
            <a:avLst/>
          </a:prstGeom>
          <a:solidFill>
            <a:srgbClr val="FFB020"/>
          </a:solidFill>
          <a:ln/>
        </p:spPr>
      </p:sp>
      <p:sp>
        <p:nvSpPr>
          <p:cNvPr id="8" name="Text 5"/>
          <p:cNvSpPr/>
          <p:nvPr/>
        </p:nvSpPr>
        <p:spPr>
          <a:xfrm>
            <a:off x="713232" y="149047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1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1280160" y="1371600"/>
            <a:ext cx="7178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ทดสอบค่า PID เริ่มต้นแล้วบันทึกพฤติกรรมหุ่นยนต์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548640" y="2148840"/>
            <a:ext cx="8046720" cy="621792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713232" y="2267712"/>
            <a:ext cx="384048" cy="384048"/>
          </a:xfrm>
          <a:prstGeom prst="ellipse">
            <a:avLst/>
          </a:prstGeom>
          <a:solidFill>
            <a:srgbClr val="FFB020"/>
          </a:solidFill>
          <a:ln/>
        </p:spPr>
      </p:sp>
      <p:sp>
        <p:nvSpPr>
          <p:cNvPr id="12" name="Text 9"/>
          <p:cNvSpPr/>
          <p:nvPr/>
        </p:nvSpPr>
        <p:spPr>
          <a:xfrm>
            <a:off x="713232" y="226771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1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1280160" y="2148840"/>
            <a:ext cx="7178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ปรับค่า P เพิ่มขึ้นและลดลง สังเกตผล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548640" y="2926080"/>
            <a:ext cx="8046720" cy="621792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713232" y="3044952"/>
            <a:ext cx="384048" cy="384048"/>
          </a:xfrm>
          <a:prstGeom prst="ellipse">
            <a:avLst/>
          </a:prstGeom>
          <a:solidFill>
            <a:srgbClr val="FFB020"/>
          </a:solidFill>
          <a:ln/>
        </p:spPr>
      </p:sp>
      <p:sp>
        <p:nvSpPr>
          <p:cNvPr id="16" name="Text 13"/>
          <p:cNvSpPr/>
          <p:nvPr/>
        </p:nvSpPr>
        <p:spPr>
          <a:xfrm>
            <a:off x="713232" y="304495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1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1280160" y="2926080"/>
            <a:ext cx="7178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ปรับค่า I และ D ทีละตัว สังเกตผล</a:t>
            </a:r>
            <a:endParaRPr lang="en-US" sz="1300" dirty="0"/>
          </a:p>
        </p:txBody>
      </p:sp>
      <p:sp>
        <p:nvSpPr>
          <p:cNvPr id="18" name="Shape 15"/>
          <p:cNvSpPr/>
          <p:nvPr/>
        </p:nvSpPr>
        <p:spPr>
          <a:xfrm>
            <a:off x="548640" y="3703320"/>
            <a:ext cx="8046720" cy="621792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9" name="Shape 16"/>
          <p:cNvSpPr/>
          <p:nvPr/>
        </p:nvSpPr>
        <p:spPr>
          <a:xfrm>
            <a:off x="713232" y="3822192"/>
            <a:ext cx="384048" cy="384048"/>
          </a:xfrm>
          <a:prstGeom prst="ellipse">
            <a:avLst/>
          </a:prstGeom>
          <a:solidFill>
            <a:srgbClr val="FFB020"/>
          </a:solidFill>
          <a:ln/>
        </p:spPr>
      </p:sp>
      <p:sp>
        <p:nvSpPr>
          <p:cNvPr id="20" name="Text 17"/>
          <p:cNvSpPr/>
          <p:nvPr/>
        </p:nvSpPr>
        <p:spPr>
          <a:xfrm>
            <a:off x="713232" y="382219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1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21" name="Text 18"/>
          <p:cNvSpPr/>
          <p:nvPr/>
        </p:nvSpPr>
        <p:spPr>
          <a:xfrm>
            <a:off x="1280160" y="3703320"/>
            <a:ext cx="7178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สรุปค่าที่เหมาะสมที่สุดสำหรับพื้นผิวที่ทดสอบ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457200" y="4882896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</a:t>
            </a:r>
            <a:endParaRPr lang="en-US" sz="900" dirty="0"/>
          </a:p>
        </p:txBody>
      </p:sp>
      <p:sp>
        <p:nvSpPr>
          <p:cNvPr id="23" name="Text 20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3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66928" cy="56692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6041" y="531449"/>
            <a:ext cx="272125" cy="27212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36576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621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คำสั่งควบคุมแบบ ROS  CMD_ROS_CTRL</a:t>
            </a:r>
            <a:endParaRPr lang="en-US" sz="2100" dirty="0"/>
          </a:p>
        </p:txBody>
      </p:sp>
      <p:sp>
        <p:nvSpPr>
          <p:cNvPr id="5" name="Shape 2"/>
          <p:cNvSpPr/>
          <p:nvPr/>
        </p:nvSpPr>
        <p:spPr>
          <a:xfrm>
            <a:off x="548640" y="1234440"/>
            <a:ext cx="8046720" cy="777240"/>
          </a:xfrm>
          <a:prstGeom prst="roundRect">
            <a:avLst>
              <a:gd name="adj" fmla="val 8235"/>
            </a:avLst>
          </a:prstGeom>
          <a:solidFill>
            <a:srgbClr val="0F1B3C"/>
          </a:solidFill>
          <a:ln/>
        </p:spPr>
      </p:sp>
      <p:sp>
        <p:nvSpPr>
          <p:cNvPr id="6" name="Text 3"/>
          <p:cNvSpPr/>
          <p:nvPr/>
        </p:nvSpPr>
        <p:spPr>
          <a:xfrm>
            <a:off x="731520" y="1234440"/>
            <a:ext cx="7680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1FC7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{"T":13, "X":0.1, "Z":0.3}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548640" y="2194560"/>
            <a:ext cx="80467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68680" y="2331720"/>
            <a:ext cx="310896" cy="310896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513" y="2412553"/>
            <a:ext cx="149230" cy="14923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325880" y="2258568"/>
            <a:ext cx="7086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 คือความเร็วเชิงเส้น หน่วยเมตรต่อวินาที</a:t>
            </a:r>
            <a:endParaRPr lang="en-US" sz="1300" dirty="0"/>
          </a:p>
        </p:txBody>
      </p:sp>
      <p:sp>
        <p:nvSpPr>
          <p:cNvPr id="11" name="Shape 7"/>
          <p:cNvSpPr/>
          <p:nvPr/>
        </p:nvSpPr>
        <p:spPr>
          <a:xfrm>
            <a:off x="868680" y="2846070"/>
            <a:ext cx="310896" cy="310896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513" y="2926903"/>
            <a:ext cx="149230" cy="14923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325880" y="2772918"/>
            <a:ext cx="7086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 คือความเร็วเชิงมุม หน่วยเรเดียนต่อวินาที</a:t>
            </a:r>
            <a:endParaRPr lang="en-US" sz="1300" dirty="0"/>
          </a:p>
        </p:txBody>
      </p:sp>
      <p:sp>
        <p:nvSpPr>
          <p:cNvPr id="14" name="Shape 9"/>
          <p:cNvSpPr/>
          <p:nvPr/>
        </p:nvSpPr>
        <p:spPr>
          <a:xfrm>
            <a:off x="868680" y="3360420"/>
            <a:ext cx="310896" cy="310896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513" y="3441253"/>
            <a:ext cx="149230" cy="14923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325880" y="3287268"/>
            <a:ext cx="7086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ใช้ได้เฉพาะรุ่นที่มี Encoder</a:t>
            </a:r>
            <a:endParaRPr lang="en-US" sz="1300" dirty="0"/>
          </a:p>
        </p:txBody>
      </p:sp>
      <p:sp>
        <p:nvSpPr>
          <p:cNvPr id="17" name="Shape 11"/>
          <p:cNvSpPr/>
          <p:nvPr/>
        </p:nvSpPr>
        <p:spPr>
          <a:xfrm>
            <a:off x="868680" y="3874770"/>
            <a:ext cx="310896" cy="310896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513" y="3955603"/>
            <a:ext cx="149230" cy="149230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1325880" y="3801618"/>
            <a:ext cx="7086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เตรียมพร้อมสำหรับการเชื่อมต่อกับ ROS2</a:t>
            </a:r>
            <a:endParaRPr lang="en-US" sz="1300" dirty="0"/>
          </a:p>
        </p:txBody>
      </p:sp>
      <p:sp>
        <p:nvSpPr>
          <p:cNvPr id="20" name="Text 13"/>
          <p:cNvSpPr/>
          <p:nvPr/>
        </p:nvSpPr>
        <p:spPr>
          <a:xfrm>
            <a:off x="457200" y="4882896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</a:t>
            </a:r>
            <a:endParaRPr lang="en-US" sz="900" dirty="0"/>
          </a:p>
        </p:txBody>
      </p:sp>
      <p:sp>
        <p:nvSpPr>
          <p:cNvPr id="21" name="Text 14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3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66928" cy="56692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6041" y="531449"/>
            <a:ext cx="272125" cy="27212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36576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621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Serial Port Continuous Feedback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1280160" y="93268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การรับข้อมูลป้อนกลับแบบต่อเนื่อง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548640" y="1371600"/>
            <a:ext cx="8046720" cy="315468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868680" y="150876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268" y="1594348"/>
            <a:ext cx="158008" cy="15800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371600" y="143560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เปิดใช้งานด้วยคำสั่ง {"T":131, "cmd":1}</a:t>
            </a:r>
            <a:endParaRPr lang="en-US" sz="1350" dirty="0"/>
          </a:p>
        </p:txBody>
      </p:sp>
      <p:sp>
        <p:nvSpPr>
          <p:cNvPr id="10" name="Shape 6"/>
          <p:cNvSpPr/>
          <p:nvPr/>
        </p:nvSpPr>
        <p:spPr>
          <a:xfrm>
            <a:off x="868680" y="222885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268" y="2314438"/>
            <a:ext cx="158008" cy="15800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371600" y="215569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หุ่นยนต์ส่งข้อมูลสถานะโดยไม่ต้องร้องขอ</a:t>
            </a:r>
            <a:endParaRPr lang="en-US" sz="1350" dirty="0"/>
          </a:p>
        </p:txBody>
      </p:sp>
      <p:sp>
        <p:nvSpPr>
          <p:cNvPr id="13" name="Shape 8"/>
          <p:cNvSpPr/>
          <p:nvPr/>
        </p:nvSpPr>
        <p:spPr>
          <a:xfrm>
            <a:off x="868680" y="294894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268" y="3034528"/>
            <a:ext cx="158008" cy="158008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371600" y="287578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เหมาะสำหรับระบบ ROS ที่ต้องการข้อมูลเรียลไทม์</a:t>
            </a:r>
            <a:endParaRPr lang="en-US" sz="1350" dirty="0"/>
          </a:p>
        </p:txBody>
      </p:sp>
      <p:sp>
        <p:nvSpPr>
          <p:cNvPr id="16" name="Shape 10"/>
          <p:cNvSpPr/>
          <p:nvPr/>
        </p:nvSpPr>
        <p:spPr>
          <a:xfrm>
            <a:off x="868680" y="366903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268" y="3754618"/>
            <a:ext cx="158008" cy="158008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371600" y="359587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เปรียบเทียบกับโหมดถาม-ตอบแบบปกติ</a:t>
            </a:r>
            <a:endParaRPr lang="en-US" sz="1350" dirty="0"/>
          </a:p>
        </p:txBody>
      </p:sp>
      <p:sp>
        <p:nvSpPr>
          <p:cNvPr id="19" name="Text 12"/>
          <p:cNvSpPr/>
          <p:nvPr/>
        </p:nvSpPr>
        <p:spPr>
          <a:xfrm>
            <a:off x="457200" y="4882896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</a:t>
            </a:r>
            <a:endParaRPr lang="en-US" sz="900" dirty="0"/>
          </a:p>
        </p:txBody>
      </p:sp>
      <p:sp>
        <p:nvSpPr>
          <p:cNvPr id="20" name="Text 13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3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51560"/>
          </a:xfrm>
          <a:prstGeom prst="roundRect">
            <a:avLst/>
          </a:prstGeom>
          <a:solidFill>
            <a:srgbClr val="0F1B3C"/>
          </a:solidFill>
          <a:ln/>
        </p:spPr>
      </p:sp>
      <p:sp>
        <p:nvSpPr>
          <p:cNvPr id="3" name="Shape 1"/>
          <p:cNvSpPr/>
          <p:nvPr/>
        </p:nvSpPr>
        <p:spPr>
          <a:xfrm>
            <a:off x="502920" y="256032"/>
            <a:ext cx="566928" cy="566928"/>
          </a:xfrm>
          <a:prstGeom prst="ellipse">
            <a:avLst/>
          </a:prstGeom>
          <a:solidFill>
            <a:srgbClr val="16244C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0321" y="403433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34440" y="201168"/>
            <a:ext cx="73152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ปฏิบัติการที่ 4  ทดสอบความแม่นยำการเคลื่อนที่</a:t>
            </a:r>
            <a:endParaRPr lang="en-US" sz="2100" dirty="0"/>
          </a:p>
        </p:txBody>
      </p:sp>
      <p:sp>
        <p:nvSpPr>
          <p:cNvPr id="6" name="Shape 3"/>
          <p:cNvSpPr/>
          <p:nvPr/>
        </p:nvSpPr>
        <p:spPr>
          <a:xfrm>
            <a:off x="548640" y="1371600"/>
            <a:ext cx="8046720" cy="621792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713232" y="1490472"/>
            <a:ext cx="384048" cy="384048"/>
          </a:xfrm>
          <a:prstGeom prst="ellipse">
            <a:avLst/>
          </a:prstGeom>
          <a:solidFill>
            <a:srgbClr val="FFB020"/>
          </a:solidFill>
          <a:ln/>
        </p:spPr>
      </p:sp>
      <p:sp>
        <p:nvSpPr>
          <p:cNvPr id="8" name="Text 5"/>
          <p:cNvSpPr/>
          <p:nvPr/>
        </p:nvSpPr>
        <p:spPr>
          <a:xfrm>
            <a:off x="713232" y="149047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1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1280160" y="1371600"/>
            <a:ext cx="7178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กำหนดเส้นทางเดินหน้าระยะทางที่แน่นอน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548640" y="2148840"/>
            <a:ext cx="8046720" cy="621792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713232" y="2267712"/>
            <a:ext cx="384048" cy="384048"/>
          </a:xfrm>
          <a:prstGeom prst="ellipse">
            <a:avLst/>
          </a:prstGeom>
          <a:solidFill>
            <a:srgbClr val="FFB020"/>
          </a:solidFill>
          <a:ln/>
        </p:spPr>
      </p:sp>
      <p:sp>
        <p:nvSpPr>
          <p:cNvPr id="12" name="Text 9"/>
          <p:cNvSpPr/>
          <p:nvPr/>
        </p:nvSpPr>
        <p:spPr>
          <a:xfrm>
            <a:off x="713232" y="226771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1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1280160" y="2148840"/>
            <a:ext cx="7178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ทดสอบด้วย WAVE ROVER แบบ Open-loop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548640" y="2926080"/>
            <a:ext cx="8046720" cy="621792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713232" y="3044952"/>
            <a:ext cx="384048" cy="384048"/>
          </a:xfrm>
          <a:prstGeom prst="ellipse">
            <a:avLst/>
          </a:prstGeom>
          <a:solidFill>
            <a:srgbClr val="FFB020"/>
          </a:solidFill>
          <a:ln/>
        </p:spPr>
      </p:sp>
      <p:sp>
        <p:nvSpPr>
          <p:cNvPr id="16" name="Text 13"/>
          <p:cNvSpPr/>
          <p:nvPr/>
        </p:nvSpPr>
        <p:spPr>
          <a:xfrm>
            <a:off x="713232" y="304495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1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1280160" y="2926080"/>
            <a:ext cx="7178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ทดสอบด้วย UGV01 แบบ Closed-loop</a:t>
            </a:r>
            <a:endParaRPr lang="en-US" sz="1300" dirty="0"/>
          </a:p>
        </p:txBody>
      </p:sp>
      <p:sp>
        <p:nvSpPr>
          <p:cNvPr id="18" name="Shape 15"/>
          <p:cNvSpPr/>
          <p:nvPr/>
        </p:nvSpPr>
        <p:spPr>
          <a:xfrm>
            <a:off x="548640" y="3703320"/>
            <a:ext cx="8046720" cy="621792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9" name="Shape 16"/>
          <p:cNvSpPr/>
          <p:nvPr/>
        </p:nvSpPr>
        <p:spPr>
          <a:xfrm>
            <a:off x="713232" y="3822192"/>
            <a:ext cx="384048" cy="384048"/>
          </a:xfrm>
          <a:prstGeom prst="ellipse">
            <a:avLst/>
          </a:prstGeom>
          <a:solidFill>
            <a:srgbClr val="FFB020"/>
          </a:solidFill>
          <a:ln/>
        </p:spPr>
      </p:sp>
      <p:sp>
        <p:nvSpPr>
          <p:cNvPr id="20" name="Text 17"/>
          <p:cNvSpPr/>
          <p:nvPr/>
        </p:nvSpPr>
        <p:spPr>
          <a:xfrm>
            <a:off x="713232" y="382219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1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21" name="Text 18"/>
          <p:cNvSpPr/>
          <p:nvPr/>
        </p:nvSpPr>
        <p:spPr>
          <a:xfrm>
            <a:off x="1280160" y="3703320"/>
            <a:ext cx="7178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วัดระยะเบี่ยงเบนและสรุปผลเปรียบเทียบ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457200" y="4882896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</a:t>
            </a:r>
            <a:endParaRPr lang="en-US" sz="900" dirty="0"/>
          </a:p>
        </p:txBody>
      </p:sp>
      <p:sp>
        <p:nvSpPr>
          <p:cNvPr id="23" name="Text 20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3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ผลการเรียนรู้ที่คาดหวัง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80467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621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หลังเรียนจบหน่วยที่ 1 ผู้เรียนสามารถ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8046720" cy="3246120"/>
          </a:xfrm>
          <a:prstGeom prst="roundRect">
            <a:avLst>
              <a:gd name="adj" fmla="val 253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1691640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4252" y="1791492"/>
            <a:ext cx="184343" cy="18434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508760" y="1645920"/>
            <a:ext cx="6766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อธิบายประเภทของหุ่นยนต์เคลื่อนที่ได้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914400" y="2404872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252" y="2504724"/>
            <a:ext cx="184343" cy="184343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08760" y="2359152"/>
            <a:ext cx="6766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เชื่อมต่อและควบคุม WAVE ROVER ผ่าน Web Interface ได้</a:t>
            </a:r>
            <a:endParaRPr lang="en-US" sz="1450" dirty="0"/>
          </a:p>
        </p:txBody>
      </p:sp>
      <p:sp>
        <p:nvSpPr>
          <p:cNvPr id="11" name="Shape 7"/>
          <p:cNvSpPr/>
          <p:nvPr/>
        </p:nvSpPr>
        <p:spPr>
          <a:xfrm>
            <a:off x="914400" y="3118104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252" y="3217956"/>
            <a:ext cx="184343" cy="184343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508760" y="3072384"/>
            <a:ext cx="6766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เขียนคำสั่ง JSON ควบคุมความเร็วล้อได้</a:t>
            </a:r>
            <a:endParaRPr lang="en-US" sz="1450" dirty="0"/>
          </a:p>
        </p:txBody>
      </p:sp>
      <p:sp>
        <p:nvSpPr>
          <p:cNvPr id="14" name="Shape 9"/>
          <p:cNvSpPr/>
          <p:nvPr/>
        </p:nvSpPr>
        <p:spPr>
          <a:xfrm>
            <a:off x="914400" y="3831336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4252" y="3931188"/>
            <a:ext cx="184343" cy="184343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508760" y="3785616"/>
            <a:ext cx="6766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อ่านค่าจากเซนเซอร์ IMU ได้</a:t>
            </a:r>
            <a:endParaRPr lang="en-US" sz="1450" dirty="0"/>
          </a:p>
        </p:txBody>
      </p:sp>
      <p:sp>
        <p:nvSpPr>
          <p:cNvPr id="17" name="Text 11"/>
          <p:cNvSpPr/>
          <p:nvPr/>
        </p:nvSpPr>
        <p:spPr>
          <a:xfrm>
            <a:off x="457200" y="4882896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</a:t>
            </a:r>
            <a:endParaRPr lang="en-US" sz="900" dirty="0"/>
          </a:p>
        </p:txBody>
      </p:sp>
      <p:sp>
        <p:nvSpPr>
          <p:cNvPr id="18" name="Text 12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F1B3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640080" cy="640080"/>
          </a:xfrm>
          <a:prstGeom prst="ellipse">
            <a:avLst/>
          </a:prstGeom>
          <a:solidFill>
            <a:srgbClr val="16244C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5061" y="623621"/>
            <a:ext cx="307238" cy="30723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38912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สรุปหน่วยที่ 2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640080" y="1417320"/>
            <a:ext cx="365760" cy="365760"/>
          </a:xfrm>
          <a:prstGeom prst="ellipse">
            <a:avLst/>
          </a:prstGeom>
          <a:solidFill>
            <a:srgbClr val="1B2A56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178" y="1512418"/>
            <a:ext cx="175565" cy="17556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188720" y="1362456"/>
            <a:ext cx="7223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7EE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ความแตกต่างของระบบควบคุมสองแบบ</a:t>
            </a:r>
            <a:endParaRPr lang="en-US" sz="1400" dirty="0"/>
          </a:p>
        </p:txBody>
      </p:sp>
      <p:sp>
        <p:nvSpPr>
          <p:cNvPr id="8" name="Shape 4"/>
          <p:cNvSpPr/>
          <p:nvPr/>
        </p:nvSpPr>
        <p:spPr>
          <a:xfrm>
            <a:off x="640080" y="2075688"/>
            <a:ext cx="365760" cy="365760"/>
          </a:xfrm>
          <a:prstGeom prst="ellipse">
            <a:avLst/>
          </a:prstGeom>
          <a:solidFill>
            <a:srgbClr val="1B2A56"/>
          </a:solidFill>
          <a:ln/>
        </p:spPr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178" y="2170786"/>
            <a:ext cx="175565" cy="17556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188720" y="2020824"/>
            <a:ext cx="7223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7EE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หลักการและการปรับค่า PID</a:t>
            </a:r>
            <a:endParaRPr lang="en-US" sz="1400" dirty="0"/>
          </a:p>
        </p:txBody>
      </p:sp>
      <p:sp>
        <p:nvSpPr>
          <p:cNvPr id="11" name="Shape 6"/>
          <p:cNvSpPr/>
          <p:nvPr/>
        </p:nvSpPr>
        <p:spPr>
          <a:xfrm>
            <a:off x="640080" y="2734056"/>
            <a:ext cx="365760" cy="365760"/>
          </a:xfrm>
          <a:prstGeom prst="ellipse">
            <a:avLst/>
          </a:prstGeom>
          <a:solidFill>
            <a:srgbClr val="1B2A56"/>
          </a:solidFill>
          <a:ln/>
        </p:spPr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178" y="2829154"/>
            <a:ext cx="175565" cy="175565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188720" y="2679192"/>
            <a:ext cx="7223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7EE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คำสั่ง ROS Control ที่เตรียมพร้อมสำหรับ ROS2</a:t>
            </a:r>
            <a:endParaRPr lang="en-US" sz="1400" dirty="0"/>
          </a:p>
        </p:txBody>
      </p:sp>
      <p:sp>
        <p:nvSpPr>
          <p:cNvPr id="14" name="Shape 8"/>
          <p:cNvSpPr/>
          <p:nvPr/>
        </p:nvSpPr>
        <p:spPr>
          <a:xfrm>
            <a:off x="548640" y="3977640"/>
            <a:ext cx="8046720" cy="685800"/>
          </a:xfrm>
          <a:prstGeom prst="roundRect">
            <a:avLst>
              <a:gd name="adj" fmla="val 10667"/>
            </a:avLst>
          </a:prstGeom>
          <a:solidFill>
            <a:srgbClr val="16244C"/>
          </a:solidFill>
          <a:ln/>
        </p:spPr>
      </p:sp>
      <p:sp>
        <p:nvSpPr>
          <p:cNvPr id="15" name="Shape 9"/>
          <p:cNvSpPr/>
          <p:nvPr/>
        </p:nvSpPr>
        <p:spPr>
          <a:xfrm>
            <a:off x="777240" y="4142232"/>
            <a:ext cx="365760" cy="365760"/>
          </a:xfrm>
          <a:prstGeom prst="ellipse">
            <a:avLst/>
          </a:prstGeom>
          <a:solidFill>
            <a:srgbClr val="0F1B3C"/>
          </a:solidFill>
          <a:ln/>
        </p:spPr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338" y="4237330"/>
            <a:ext cx="175565" cy="175565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1325880" y="3977640"/>
            <a:ext cx="7086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FFB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ต่อไป: หน่วยที่ 3 UGV02 และการสื่อสารไร้สายขั้นสูง</a:t>
            </a:r>
            <a:endParaRPr lang="en-US" sz="1300" dirty="0"/>
          </a:p>
        </p:txBody>
      </p:sp>
      <p:sp>
        <p:nvSpPr>
          <p:cNvPr id="18" name="Text 11"/>
          <p:cNvSpPr/>
          <p:nvPr/>
        </p:nvSpPr>
        <p:spPr>
          <a:xfrm>
            <a:off x="457200" y="4882896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</a:t>
            </a:r>
            <a:endParaRPr lang="en-US" sz="900" dirty="0"/>
          </a:p>
        </p:txBody>
      </p:sp>
      <p:sp>
        <p:nvSpPr>
          <p:cNvPr id="19" name="Text 12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3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66928" cy="56692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6041" y="531449"/>
            <a:ext cx="272125" cy="27212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36576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621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หุ่นยนต์เคลื่อนที่คืออะไร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1280160" y="93268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ความหมายและประเภทของ Mobile Robot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548640" y="1371600"/>
            <a:ext cx="38862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749808" y="1572768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660" y="1672620"/>
            <a:ext cx="184343" cy="18434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280160" y="1481328"/>
            <a:ext cx="2971800" cy="1289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หุ่นยนต์แบบล้อ (Wheeled Robot)</a:t>
            </a:r>
            <a:endParaRPr lang="en-US" sz="1250" dirty="0"/>
          </a:p>
        </p:txBody>
      </p:sp>
      <p:sp>
        <p:nvSpPr>
          <p:cNvPr id="10" name="Shape 6"/>
          <p:cNvSpPr/>
          <p:nvPr/>
        </p:nvSpPr>
        <p:spPr>
          <a:xfrm>
            <a:off x="4709160" y="1371600"/>
            <a:ext cx="38862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4910328" y="1572768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0180" y="1672620"/>
            <a:ext cx="184343" cy="184343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440680" y="1481328"/>
            <a:ext cx="2971800" cy="1289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หุ่นยนต์แบบสายพาน (Tracked Robot)</a:t>
            </a:r>
            <a:endParaRPr lang="en-US" sz="1250" dirty="0"/>
          </a:p>
        </p:txBody>
      </p:sp>
      <p:sp>
        <p:nvSpPr>
          <p:cNvPr id="14" name="Shape 9"/>
          <p:cNvSpPr/>
          <p:nvPr/>
        </p:nvSpPr>
        <p:spPr>
          <a:xfrm>
            <a:off x="548640" y="3108960"/>
            <a:ext cx="38862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5" name="Shape 10"/>
          <p:cNvSpPr/>
          <p:nvPr/>
        </p:nvSpPr>
        <p:spPr>
          <a:xfrm>
            <a:off x="749808" y="3310128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660" y="3409980"/>
            <a:ext cx="184343" cy="184343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280160" y="3218688"/>
            <a:ext cx="2971800" cy="1289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หุ่นยนต์แบบขา (Legged Robot)</a:t>
            </a:r>
            <a:endParaRPr lang="en-US" sz="1250" dirty="0"/>
          </a:p>
        </p:txBody>
      </p:sp>
      <p:sp>
        <p:nvSpPr>
          <p:cNvPr id="18" name="Shape 12"/>
          <p:cNvSpPr/>
          <p:nvPr/>
        </p:nvSpPr>
        <p:spPr>
          <a:xfrm>
            <a:off x="4709160" y="3108960"/>
            <a:ext cx="38862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9" name="Shape 13"/>
          <p:cNvSpPr/>
          <p:nvPr/>
        </p:nvSpPr>
        <p:spPr>
          <a:xfrm>
            <a:off x="4910328" y="3310128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0180" y="3409980"/>
            <a:ext cx="184343" cy="184343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5440680" y="3218688"/>
            <a:ext cx="2971800" cy="1289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การใช้งานจริงในอุตสาหกรรมและการเกษตร</a:t>
            </a:r>
            <a:endParaRPr lang="en-US" sz="1250" dirty="0"/>
          </a:p>
        </p:txBody>
      </p:sp>
      <p:sp>
        <p:nvSpPr>
          <p:cNvPr id="22" name="Text 15"/>
          <p:cNvSpPr/>
          <p:nvPr/>
        </p:nvSpPr>
        <p:spPr>
          <a:xfrm>
            <a:off x="457200" y="4882896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</a:t>
            </a:r>
            <a:endParaRPr lang="en-US" sz="900" dirty="0"/>
          </a:p>
        </p:txBody>
      </p:sp>
      <p:sp>
        <p:nvSpPr>
          <p:cNvPr id="23" name="Text 16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3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66928" cy="56692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6041" y="531449"/>
            <a:ext cx="272125" cy="27212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36576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621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เปรียบเทียบ 3 แพลตฟอร์มที่จะเรียน</a:t>
            </a:r>
            <a:endParaRPr lang="en-US" sz="22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3200400"/>
        </p:xfrm>
        <a:graphic>
          <a:graphicData uri="http://schemas.openxmlformats.org/drawingml/2006/table">
            <a:tbl>
              <a:tblPr/>
              <a:tblGrid>
                <a:gridCol w="2011680"/>
                <a:gridCol w="3291840"/>
                <a:gridCol w="2743200"/>
              </a:tblGrid>
              <a:tr h="8001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แพลตฟอร์ม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B3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โครงสร้าง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B3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มอเตอร์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B3C"/>
                    </a:solidFill>
                  </a:tcPr>
                </a:tc>
              </a:tr>
              <a:tr h="8001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1621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WAVE ROVER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4WD ตัวถังโลหะเต็มรูปแบบ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N20 ไม่มี Encoder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001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1621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UGV01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6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แบบสายพาน ช่วงล่างอิสระ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6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มี Encoder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6F7"/>
                    </a:solidFill>
                  </a:tcPr>
                </a:tc>
              </a:tr>
              <a:tr h="8001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1621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UGV02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4WD 6 ล้อ รับน้ำหนักสูง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JGB37-520 มี Encoder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457200" y="4882896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</a:t>
            </a:r>
            <a:endParaRPr lang="en-US" sz="900" dirty="0"/>
          </a:p>
        </p:txBody>
      </p:sp>
      <p:sp>
        <p:nvSpPr>
          <p:cNvPr id="7" name="Text 3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3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66928" cy="56692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6041" y="531449"/>
            <a:ext cx="272125" cy="27212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36576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621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หัวใจของหุ่นยนต์ ESP32 Driver Board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1280160" y="93268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โครงสร้างแผงควบคุมหลัก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548640" y="1371600"/>
            <a:ext cx="38862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749808" y="1572768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660" y="1672620"/>
            <a:ext cx="184343" cy="18434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280160" y="1481328"/>
            <a:ext cx="2971800" cy="1289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ชิป ESP32 พร้อม WiFi และ Bluetooth ในตัว</a:t>
            </a:r>
            <a:endParaRPr lang="en-US" sz="1250" dirty="0"/>
          </a:p>
        </p:txBody>
      </p:sp>
      <p:sp>
        <p:nvSpPr>
          <p:cNvPr id="10" name="Shape 6"/>
          <p:cNvSpPr/>
          <p:nvPr/>
        </p:nvSpPr>
        <p:spPr>
          <a:xfrm>
            <a:off x="4709160" y="1371600"/>
            <a:ext cx="38862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4910328" y="1572768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0180" y="1672620"/>
            <a:ext cx="184343" cy="184343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440680" y="1481328"/>
            <a:ext cx="2971800" cy="1289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รองรับการเชื่อมต่อ Raspberry Pi และ Jetson Nano</a:t>
            </a:r>
            <a:endParaRPr lang="en-US" sz="1250" dirty="0"/>
          </a:p>
        </p:txBody>
      </p:sp>
      <p:sp>
        <p:nvSpPr>
          <p:cNvPr id="14" name="Shape 9"/>
          <p:cNvSpPr/>
          <p:nvPr/>
        </p:nvSpPr>
        <p:spPr>
          <a:xfrm>
            <a:off x="548640" y="3108960"/>
            <a:ext cx="38862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5" name="Shape 10"/>
          <p:cNvSpPr/>
          <p:nvPr/>
        </p:nvSpPr>
        <p:spPr>
          <a:xfrm>
            <a:off x="749808" y="3310128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660" y="3409980"/>
            <a:ext cx="184343" cy="184343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280160" y="3218688"/>
            <a:ext cx="2971800" cy="1289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จอแสดงผล OLED ในตัว</a:t>
            </a:r>
            <a:endParaRPr lang="en-US" sz="1250" dirty="0"/>
          </a:p>
        </p:txBody>
      </p:sp>
      <p:sp>
        <p:nvSpPr>
          <p:cNvPr id="18" name="Shape 12"/>
          <p:cNvSpPr/>
          <p:nvPr/>
        </p:nvSpPr>
        <p:spPr>
          <a:xfrm>
            <a:off x="4709160" y="3108960"/>
            <a:ext cx="38862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9" name="Shape 13"/>
          <p:cNvSpPr/>
          <p:nvPr/>
        </p:nvSpPr>
        <p:spPr>
          <a:xfrm>
            <a:off x="4910328" y="3310128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0180" y="3409980"/>
            <a:ext cx="184343" cy="184343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5440680" y="3218688"/>
            <a:ext cx="2971800" cy="1289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เซนเซอร์ IMU 9 แกน สำหรับวัดทิศทางและความเร่ง</a:t>
            </a:r>
            <a:endParaRPr lang="en-US" sz="1250" dirty="0"/>
          </a:p>
        </p:txBody>
      </p:sp>
      <p:sp>
        <p:nvSpPr>
          <p:cNvPr id="22" name="Text 15"/>
          <p:cNvSpPr/>
          <p:nvPr/>
        </p:nvSpPr>
        <p:spPr>
          <a:xfrm>
            <a:off x="457200" y="4882896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</a:t>
            </a:r>
            <a:endParaRPr lang="en-US" sz="900" dirty="0"/>
          </a:p>
        </p:txBody>
      </p:sp>
      <p:sp>
        <p:nvSpPr>
          <p:cNvPr id="23" name="Text 16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3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66928" cy="56692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6041" y="531449"/>
            <a:ext cx="272125" cy="27212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36576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621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ระบบพลังงาน UPS Power Module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1280160" y="93268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การจ่ายไฟให้หุ่นยนต์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548640" y="1371600"/>
            <a:ext cx="8046720" cy="315468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868680" y="150876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268" y="1594348"/>
            <a:ext cx="158008" cy="15800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371600" y="143560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แบตเตอรี่ 18650 จำนวน 3 ก้อนต่ออนุกรม ความจุ 7800mAh</a:t>
            </a:r>
            <a:endParaRPr lang="en-US" sz="1350" dirty="0"/>
          </a:p>
        </p:txBody>
      </p:sp>
      <p:sp>
        <p:nvSpPr>
          <p:cNvPr id="10" name="Shape 6"/>
          <p:cNvSpPr/>
          <p:nvPr/>
        </p:nvSpPr>
        <p:spPr>
          <a:xfrm>
            <a:off x="868680" y="222885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268" y="2314438"/>
            <a:ext cx="158008" cy="15800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371600" y="215569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ชิป INA219 ตรวจวัดแรงดันและกระแสไฟแบบเรียลไทม์</a:t>
            </a:r>
            <a:endParaRPr lang="en-US" sz="1350" dirty="0"/>
          </a:p>
        </p:txBody>
      </p:sp>
      <p:sp>
        <p:nvSpPr>
          <p:cNvPr id="13" name="Shape 8"/>
          <p:cNvSpPr/>
          <p:nvPr/>
        </p:nvSpPr>
        <p:spPr>
          <a:xfrm>
            <a:off x="868680" y="294894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268" y="3034528"/>
            <a:ext cx="158008" cy="158008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371600" y="287578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ระบบป้องกันไฟเกิน กระแสเกิน และลัดวงจร</a:t>
            </a:r>
            <a:endParaRPr lang="en-US" sz="1350" dirty="0"/>
          </a:p>
        </p:txBody>
      </p:sp>
      <p:sp>
        <p:nvSpPr>
          <p:cNvPr id="16" name="Shape 10"/>
          <p:cNvSpPr/>
          <p:nvPr/>
        </p:nvSpPr>
        <p:spPr>
          <a:xfrm>
            <a:off x="868680" y="366903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268" y="3754618"/>
            <a:ext cx="158008" cy="158008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371600" y="359587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ชาร์จพร้อมใช้งานได้ในเวลาเดียวกัน</a:t>
            </a:r>
            <a:endParaRPr lang="en-US" sz="1350" dirty="0"/>
          </a:p>
        </p:txBody>
      </p:sp>
      <p:sp>
        <p:nvSpPr>
          <p:cNvPr id="19" name="Text 12"/>
          <p:cNvSpPr/>
          <p:nvPr/>
        </p:nvSpPr>
        <p:spPr>
          <a:xfrm>
            <a:off x="457200" y="4882896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</a:t>
            </a:r>
            <a:endParaRPr lang="en-US" sz="900" dirty="0"/>
          </a:p>
        </p:txBody>
      </p:sp>
      <p:sp>
        <p:nvSpPr>
          <p:cNvPr id="20" name="Text 13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3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66928" cy="56692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6041" y="531449"/>
            <a:ext cx="272125" cy="27212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36576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621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สเปคมอเตอร์ N20 ของ WAVE ROVER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1280160" y="93268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รายละเอียดมอเตอร์ที่ใช้ขับเคลื่อน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548640" y="1371600"/>
            <a:ext cx="38862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749808" y="1572768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660" y="1672620"/>
            <a:ext cx="184343" cy="18434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280160" y="1481328"/>
            <a:ext cx="2971800" cy="1289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แรงดันพิกัด 12V กระแสพิกัด 0.055A</a:t>
            </a:r>
            <a:endParaRPr lang="en-US" sz="1250" dirty="0"/>
          </a:p>
        </p:txBody>
      </p:sp>
      <p:sp>
        <p:nvSpPr>
          <p:cNvPr id="10" name="Shape 6"/>
          <p:cNvSpPr/>
          <p:nvPr/>
        </p:nvSpPr>
        <p:spPr>
          <a:xfrm>
            <a:off x="4709160" y="1371600"/>
            <a:ext cx="38862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4910328" y="1572768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0180" y="1672620"/>
            <a:ext cx="184343" cy="184343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440680" y="1481328"/>
            <a:ext cx="2971800" cy="1289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แรงบิดพิกัด 0.09 กิโลกรัม-เซนติเมตร</a:t>
            </a:r>
            <a:endParaRPr lang="en-US" sz="1250" dirty="0"/>
          </a:p>
        </p:txBody>
      </p:sp>
      <p:sp>
        <p:nvSpPr>
          <p:cNvPr id="14" name="Shape 9"/>
          <p:cNvSpPr/>
          <p:nvPr/>
        </p:nvSpPr>
        <p:spPr>
          <a:xfrm>
            <a:off x="548640" y="3108960"/>
            <a:ext cx="38862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5" name="Shape 10"/>
          <p:cNvSpPr/>
          <p:nvPr/>
        </p:nvSpPr>
        <p:spPr>
          <a:xfrm>
            <a:off x="749808" y="3310128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660" y="3409980"/>
            <a:ext cx="184343" cy="184343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280160" y="3218688"/>
            <a:ext cx="2971800" cy="1289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ความเร็วรอบตัวเปล่า 66 รอบต่อนาที</a:t>
            </a:r>
            <a:endParaRPr lang="en-US" sz="1250" dirty="0"/>
          </a:p>
        </p:txBody>
      </p:sp>
      <p:sp>
        <p:nvSpPr>
          <p:cNvPr id="18" name="Shape 12"/>
          <p:cNvSpPr/>
          <p:nvPr/>
        </p:nvSpPr>
        <p:spPr>
          <a:xfrm>
            <a:off x="4709160" y="3108960"/>
            <a:ext cx="38862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9" name="Shape 13"/>
          <p:cNvSpPr/>
          <p:nvPr/>
        </p:nvSpPr>
        <p:spPr>
          <a:xfrm>
            <a:off x="4910328" y="3310128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0180" y="3409980"/>
            <a:ext cx="184343" cy="184343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5440680" y="3218688"/>
            <a:ext cx="2971800" cy="1289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ล้อยางนุ่มลดแรงกระแทก ความเร็วสูงสุด 1.25 เมตรต่อวินาที</a:t>
            </a:r>
            <a:endParaRPr lang="en-US" sz="1250" dirty="0"/>
          </a:p>
        </p:txBody>
      </p:sp>
      <p:sp>
        <p:nvSpPr>
          <p:cNvPr id="22" name="Text 15"/>
          <p:cNvSpPr/>
          <p:nvPr/>
        </p:nvSpPr>
        <p:spPr>
          <a:xfrm>
            <a:off x="457200" y="4882896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</a:t>
            </a:r>
            <a:endParaRPr lang="en-US" sz="900" dirty="0"/>
          </a:p>
        </p:txBody>
      </p:sp>
      <p:sp>
        <p:nvSpPr>
          <p:cNvPr id="23" name="Text 16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3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66928" cy="56692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6041" y="531449"/>
            <a:ext cx="272125" cy="27212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36576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621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การเชื่อมต่อ WiFi โหมด Access Point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1280160" y="93268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ขั้นตอนการเชื่อมต่อครั้งแรก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548640" y="1371600"/>
            <a:ext cx="8046720" cy="315468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868680" y="150876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268" y="1594348"/>
            <a:ext cx="158008" cy="15800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371600" y="143560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เปิดสวิตช์และรอ ESP32 สร้างฮอตสปอตชื่อ UGV</a:t>
            </a:r>
            <a:endParaRPr lang="en-US" sz="1350" dirty="0"/>
          </a:p>
        </p:txBody>
      </p:sp>
      <p:sp>
        <p:nvSpPr>
          <p:cNvPr id="10" name="Shape 6"/>
          <p:cNvSpPr/>
          <p:nvPr/>
        </p:nvSpPr>
        <p:spPr>
          <a:xfrm>
            <a:off x="868680" y="222885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268" y="2314438"/>
            <a:ext cx="158008" cy="15800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371600" y="215569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เชื่อมต่อด้วยรหัสผ่าน 12345678</a:t>
            </a:r>
            <a:endParaRPr lang="en-US" sz="1350" dirty="0"/>
          </a:p>
        </p:txBody>
      </p:sp>
      <p:sp>
        <p:nvSpPr>
          <p:cNvPr id="13" name="Shape 8"/>
          <p:cNvSpPr/>
          <p:nvPr/>
        </p:nvSpPr>
        <p:spPr>
          <a:xfrm>
            <a:off x="868680" y="294894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268" y="3034528"/>
            <a:ext cx="158008" cy="158008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371600" y="287578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เปิดเบราว์เซอร์ Chrome พิมพ์ IP Address ของหุ่นยนต์</a:t>
            </a:r>
            <a:endParaRPr lang="en-US" sz="1350" dirty="0"/>
          </a:p>
        </p:txBody>
      </p:sp>
      <p:sp>
        <p:nvSpPr>
          <p:cNvPr id="16" name="Shape 10"/>
          <p:cNvSpPr/>
          <p:nvPr/>
        </p:nvSpPr>
        <p:spPr>
          <a:xfrm>
            <a:off x="868680" y="366903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268" y="3754618"/>
            <a:ext cx="158008" cy="158008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371600" y="359587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อ่านข้อมูลจากจอ OLED บรรทัดที่ 1-4</a:t>
            </a:r>
            <a:endParaRPr lang="en-US" sz="1350" dirty="0"/>
          </a:p>
        </p:txBody>
      </p:sp>
      <p:sp>
        <p:nvSpPr>
          <p:cNvPr id="19" name="Text 12"/>
          <p:cNvSpPr/>
          <p:nvPr/>
        </p:nvSpPr>
        <p:spPr>
          <a:xfrm>
            <a:off x="457200" y="4882896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</a:t>
            </a:r>
            <a:endParaRPr lang="en-US" sz="900" dirty="0"/>
          </a:p>
        </p:txBody>
      </p:sp>
      <p:sp>
        <p:nvSpPr>
          <p:cNvPr id="20" name="Text 13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หุ่นยนต์เคลื่อนที่และ ROS2 หน่วยที่ 1-2</dc:title>
  <dc:subject>PptxGenJS Presentation</dc:subject>
  <dc:creator>ครูเชาวลักษณ์ ชาวงษ์</dc:creator>
  <cp:lastModifiedBy>ครูเชาวลักษณ์ ชาวงษ์</cp:lastModifiedBy>
  <cp:revision>1</cp:revision>
  <dcterms:created xsi:type="dcterms:W3CDTF">2026-07-01T09:57:07Z</dcterms:created>
  <dcterms:modified xsi:type="dcterms:W3CDTF">2026-07-01T09:57:07Z</dcterms:modified>
</cp:coreProperties>
</file>